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69" r:id="rId3"/>
    <p:sldId id="485" r:id="rId5"/>
    <p:sldId id="520" r:id="rId6"/>
    <p:sldId id="519" r:id="rId7"/>
    <p:sldId id="507" r:id="rId8"/>
    <p:sldId id="525" r:id="rId9"/>
    <p:sldId id="493" r:id="rId10"/>
    <p:sldId id="528" r:id="rId11"/>
    <p:sldId id="521" r:id="rId12"/>
    <p:sldId id="527" r:id="rId13"/>
    <p:sldId id="531" r:id="rId14"/>
    <p:sldId id="532" r:id="rId15"/>
    <p:sldId id="535" r:id="rId16"/>
    <p:sldId id="536" r:id="rId17"/>
    <p:sldId id="530" r:id="rId18"/>
    <p:sldId id="486" r:id="rId19"/>
    <p:sldId id="496" r:id="rId20"/>
    <p:sldId id="497" r:id="rId21"/>
    <p:sldId id="502" r:id="rId22"/>
    <p:sldId id="509" r:id="rId23"/>
    <p:sldId id="514" r:id="rId24"/>
    <p:sldId id="524" r:id="rId25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</p:showPr>
  <p:clrMru>
    <a:srgbClr val="DB2C03"/>
    <a:srgbClr val="0087CD"/>
    <a:srgbClr val="C68F06"/>
    <a:srgbClr val="EBAC07"/>
    <a:srgbClr val="008487"/>
    <a:srgbClr val="163C46"/>
    <a:srgbClr val="008F92"/>
    <a:srgbClr val="00487E"/>
    <a:srgbClr val="F83003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4660"/>
  </p:normalViewPr>
  <p:slideViewPr>
    <p:cSldViewPr>
      <p:cViewPr varScale="1">
        <p:scale>
          <a:sx n="125" d="100"/>
          <a:sy n="125" d="100"/>
        </p:scale>
        <p:origin x="12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D8E6-C8C7-4110-94EE-507477E36C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D8E6-C8C7-4110-94EE-507477E36C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8D8E6-C8C7-4110-94EE-507477E36C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84203-20BB-4E94-8778-90C0AA34F3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47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680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6D4A97-B3A9-4347-872E-EDB9A7358FD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A25E-8950-4A49-94D1-A462097B5F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5" name="Rectangle 9"/>
          <p:cNvSpPr/>
          <p:nvPr userDrawn="1"/>
        </p:nvSpPr>
        <p:spPr>
          <a:xfrm>
            <a:off x="8501063" y="241300"/>
            <a:ext cx="365125" cy="215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>
              <a:defRPr/>
            </a:pPr>
            <a:endParaRPr lang="en-US" b="0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8504238" y="315913"/>
            <a:ext cx="366712" cy="196850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8520113" y="204788"/>
            <a:ext cx="336550" cy="350837"/>
          </a:xfrm>
          <a:prstGeom prst="rect">
            <a:avLst/>
          </a:prstGeom>
        </p:spPr>
        <p:txBody>
          <a:bodyPr lIns="0" tIns="0" rIns="0" bIns="45709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3A50E80-BB43-4DAD-9491-F4B71ADE49D0}" type="slidenum">
              <a:rPr lang="en-US" sz="1000" b="0" smtClean="0"/>
            </a:fld>
            <a:endParaRPr lang="en-US" sz="1000" b="0" dirty="0"/>
          </a:p>
        </p:txBody>
      </p:sp>
      <p:pic>
        <p:nvPicPr>
          <p:cNvPr id="8" name="Picture 3" descr="C:\Users\Administrator\Desktop\微立体创业计划\005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21034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</p:spPr>
      </p:pic>
      <p:pic>
        <p:nvPicPr>
          <p:cNvPr id="9" name="Picture 4" descr="C:\Users\Administrator\Desktop\微立体创业计划\00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8" y="219075"/>
            <a:ext cx="609600" cy="609600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</p:spPr>
      </p:pic>
      <p:sp>
        <p:nvSpPr>
          <p:cNvPr id="10" name="文本框 37"/>
          <p:cNvSpPr txBox="1"/>
          <p:nvPr userDrawn="1"/>
        </p:nvSpPr>
        <p:spPr>
          <a:xfrm>
            <a:off x="1116410" y="269578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1" name="文本框 38"/>
          <p:cNvSpPr txBox="1"/>
          <p:nvPr userDrawn="1"/>
        </p:nvSpPr>
        <p:spPr>
          <a:xfrm>
            <a:off x="1116410" y="562310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comb dir="vert"/>
  </p:transition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microsoft.com/office/2007/relationships/hdphoto" Target="../media/hdphoto1.wdp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istrator\Desktop\9799efde2dd13e2cab8f5162a36d61e2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2587397" y="2106149"/>
            <a:ext cx="3430345" cy="4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vl="1" algn="ctr">
              <a:buNone/>
            </a:pPr>
            <a:r>
              <a:rPr lang="zh-CN" altLang="en-US" cap="all" dirty="0">
                <a:cs typeface="Arial" pitchFamily="34" charset="0"/>
              </a:rPr>
              <a:t>学生操作手册</a:t>
            </a:r>
          </a:p>
        </p:txBody>
      </p:sp>
      <p:sp>
        <p:nvSpPr>
          <p:cNvPr id="18" name="文本框 13"/>
          <p:cNvSpPr txBox="1">
            <a:spLocks noChangeArrowheads="1"/>
          </p:cNvSpPr>
          <p:nvPr/>
        </p:nvSpPr>
        <p:spPr bwMode="auto">
          <a:xfrm>
            <a:off x="2722163" y="1309327"/>
            <a:ext cx="3722044" cy="68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023" tIns="32511" rIns="65023" bIns="3251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buNone/>
            </a:pPr>
            <a:r>
              <a:rPr lang="zh-CN" altLang="en-US" sz="4000" b="1" cap="all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智慧树课程导学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6346924" y="0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53120"/>
            <a:ext cx="2546965" cy="43913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/>
          <p:nvPr/>
        </p:nvSpPr>
        <p:spPr bwMode="auto">
          <a:xfrm>
            <a:off x="4279846" y="1923678"/>
            <a:ext cx="3892554" cy="2232248"/>
          </a:xfrm>
          <a:prstGeom prst="rect">
            <a:avLst/>
          </a:prstGeom>
          <a:solidFill>
            <a:schemeClr val="accent1"/>
          </a:solidFill>
          <a:ln w="12700" cmpd="sng">
            <a:noFill/>
            <a:miter lim="800000"/>
          </a:ln>
        </p:spPr>
        <p:txBody>
          <a:bodyPr lIns="91413" tIns="45706" rIns="91413" bIns="45706" anchor="ctr"/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3" name="Rectangle 2"/>
          <p:cNvSpPr/>
          <p:nvPr/>
        </p:nvSpPr>
        <p:spPr bwMode="auto">
          <a:xfrm>
            <a:off x="4279846" y="1347614"/>
            <a:ext cx="3892554" cy="435002"/>
          </a:xfrm>
          <a:prstGeom prst="rect">
            <a:avLst/>
          </a:prstGeom>
          <a:solidFill>
            <a:schemeClr val="accent2"/>
          </a:solidFill>
          <a:ln w="12700" cmpd="sng">
            <a:noFill/>
            <a:miter lim="800000"/>
          </a:ln>
        </p:spPr>
        <p:txBody>
          <a:bodyPr lIns="91413" tIns="45706" rIns="91413" bIns="45706" anchor="ctr"/>
          <a:lstStyle/>
          <a:p>
            <a:pPr algn="ctr"/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6371405" y="-2808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688" y="50312"/>
            <a:ext cx="2546965" cy="439132"/>
          </a:xfrm>
          <a:prstGeom prst="rect">
            <a:avLst/>
          </a:prstGeom>
        </p:spPr>
      </p:pic>
      <p:grpSp>
        <p:nvGrpSpPr>
          <p:cNvPr id="43" name="Group 36"/>
          <p:cNvGrpSpPr/>
          <p:nvPr/>
        </p:nvGrpSpPr>
        <p:grpSpPr>
          <a:xfrm>
            <a:off x="4623279" y="1347614"/>
            <a:ext cx="3168352" cy="2730500"/>
            <a:chOff x="520106" y="2243168"/>
            <a:chExt cx="2513428" cy="2627301"/>
          </a:xfrm>
        </p:grpSpPr>
        <p:sp>
          <p:nvSpPr>
            <p:cNvPr id="44" name="TextBox 37"/>
            <p:cNvSpPr txBox="1"/>
            <p:nvPr/>
          </p:nvSpPr>
          <p:spPr>
            <a:xfrm>
              <a:off x="1369892" y="2243168"/>
              <a:ext cx="813856" cy="32477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课程卡片</a:t>
              </a:r>
              <a:endParaRPr lang="en-US" altLang="zh-CN" sz="20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45" name="Rectangle 38"/>
            <p:cNvSpPr/>
            <p:nvPr/>
          </p:nvSpPr>
          <p:spPr>
            <a:xfrm>
              <a:off x="520106" y="2797460"/>
              <a:ext cx="2513428" cy="20730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zh-CN" sz="1400" dirty="0">
                  <a:solidFill>
                    <a:schemeClr val="bg1"/>
                  </a:solidFill>
                </a:rPr>
                <a:t>在【学习】模块的中可查看到本学期已经导入并确认的课程。</a:t>
              </a:r>
              <a:endParaRPr lang="zh-CN" altLang="zh-CN" sz="1400" dirty="0">
                <a:solidFill>
                  <a:schemeClr val="bg1"/>
                </a:solidFill>
              </a:endParaRPr>
            </a:p>
            <a:p>
              <a:r>
                <a:rPr lang="en-US" altLang="zh-CN" sz="1400" dirty="0">
                  <a:solidFill>
                    <a:schemeClr val="bg1"/>
                  </a:solidFill>
                </a:rPr>
                <a:t> 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r>
                <a:rPr lang="zh-CN" altLang="zh-CN" sz="1400" dirty="0">
                  <a:solidFill>
                    <a:schemeClr val="bg1"/>
                  </a:solidFill>
                </a:rPr>
                <a:t>课程卡片包含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【作业考试】</a:t>
              </a:r>
              <a:r>
                <a:rPr lang="zh-CN" altLang="zh-CN" sz="1400" dirty="0">
                  <a:solidFill>
                    <a:schemeClr val="bg1"/>
                  </a:solidFill>
                </a:rPr>
                <a:t>入口、【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成绩</a:t>
              </a:r>
              <a:r>
                <a:rPr lang="zh-CN" altLang="zh-CN" sz="1400" dirty="0">
                  <a:solidFill>
                    <a:schemeClr val="bg1"/>
                  </a:solidFill>
                </a:rPr>
                <a:t>】入口</a:t>
              </a:r>
              <a:r>
                <a:rPr lang="zh-CN" altLang="en-US" sz="1400" dirty="0">
                  <a:solidFill>
                    <a:schemeClr val="bg1"/>
                  </a:solidFill>
                </a:rPr>
                <a:t>、</a:t>
              </a:r>
              <a:r>
                <a:rPr lang="zh-CN" altLang="zh-CN" sz="1400" dirty="0">
                  <a:solidFill>
                    <a:schemeClr val="bg1"/>
                  </a:solidFill>
                </a:rPr>
                <a:t> 【</a:t>
              </a:r>
              <a:r>
                <a:rPr lang="zh-CN" altLang="en-US" sz="1400" dirty="0">
                  <a:solidFill>
                    <a:schemeClr val="bg1"/>
                  </a:solidFill>
                </a:rPr>
                <a:t>问答</a:t>
              </a:r>
              <a:r>
                <a:rPr lang="zh-CN" altLang="zh-CN" sz="1400" dirty="0">
                  <a:solidFill>
                    <a:schemeClr val="bg1"/>
                  </a:solidFill>
                </a:rPr>
                <a:t>】</a:t>
              </a:r>
              <a:r>
                <a:rPr lang="zh-CN" altLang="en-US" sz="1400" dirty="0">
                  <a:solidFill>
                    <a:schemeClr val="bg1"/>
                  </a:solidFill>
                </a:rPr>
                <a:t>入口。</a:t>
              </a:r>
              <a:r>
                <a:rPr lang="en-US" altLang="zh-CN" sz="1400" dirty="0">
                  <a:solidFill>
                    <a:schemeClr val="bg1"/>
                  </a:solidFill>
                </a:rPr>
                <a:t>  </a:t>
              </a:r>
              <a:endParaRPr lang="zh-CN" altLang="zh-CN" sz="1400" dirty="0">
                <a:solidFill>
                  <a:schemeClr val="bg1"/>
                </a:solidFill>
              </a:endParaRPr>
            </a:p>
            <a:p>
              <a:r>
                <a:rPr lang="en-US" altLang="zh-CN" sz="1400" dirty="0">
                  <a:solidFill>
                    <a:schemeClr val="bg1"/>
                  </a:solidFill>
                </a:rPr>
                <a:t> 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endParaRPr lang="en-US" altLang="zh-CN" sz="1400" dirty="0">
                <a:solidFill>
                  <a:schemeClr val="bg1"/>
                </a:solidFill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</a:rPr>
                <a:t>注：</a:t>
              </a:r>
              <a:r>
                <a:rPr lang="zh-CN" altLang="zh-CN" sz="1400" dirty="0">
                  <a:solidFill>
                    <a:schemeClr val="bg1"/>
                  </a:solidFill>
                </a:rPr>
                <a:t>当前进度</a:t>
              </a:r>
              <a:r>
                <a:rPr lang="en-US" altLang="zh-CN" sz="1400" dirty="0">
                  <a:solidFill>
                    <a:schemeClr val="bg1"/>
                  </a:solidFill>
                </a:rPr>
                <a:t>=</a:t>
              </a:r>
              <a:r>
                <a:rPr lang="zh-CN" altLang="zh-CN" sz="1400" dirty="0">
                  <a:solidFill>
                    <a:schemeClr val="bg1"/>
                  </a:solidFill>
                </a:rPr>
                <a:t>（看完的视频数</a:t>
              </a:r>
              <a:r>
                <a:rPr lang="en-US" altLang="zh-CN" sz="1400" dirty="0">
                  <a:solidFill>
                    <a:schemeClr val="bg1"/>
                  </a:solidFill>
                </a:rPr>
                <a:t>+</a:t>
              </a:r>
              <a:r>
                <a:rPr lang="zh-CN" altLang="zh-CN" sz="1400" dirty="0">
                  <a:solidFill>
                    <a:schemeClr val="bg1"/>
                  </a:solidFill>
                </a:rPr>
                <a:t>做完的章测试数）</a:t>
              </a:r>
              <a:r>
                <a:rPr lang="en-US" altLang="zh-CN" sz="1400" dirty="0">
                  <a:solidFill>
                    <a:schemeClr val="bg1"/>
                  </a:solidFill>
                </a:rPr>
                <a:t>/</a:t>
              </a:r>
              <a:r>
                <a:rPr lang="zh-CN" altLang="zh-CN" sz="1400" dirty="0">
                  <a:solidFill>
                    <a:schemeClr val="bg1"/>
                  </a:solidFill>
                </a:rPr>
                <a:t>（总的视频数</a:t>
              </a:r>
              <a:r>
                <a:rPr lang="en-US" altLang="zh-CN" sz="1400" dirty="0">
                  <a:solidFill>
                    <a:schemeClr val="bg1"/>
                  </a:solidFill>
                </a:rPr>
                <a:t>+</a:t>
              </a:r>
              <a:r>
                <a:rPr lang="zh-CN" altLang="zh-CN" sz="1400" dirty="0">
                  <a:solidFill>
                    <a:schemeClr val="bg1"/>
                  </a:solidFill>
                </a:rPr>
                <a:t>总的章测试数）</a:t>
              </a:r>
              <a:endParaRPr lang="zh-CN" altLang="en-US" sz="14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3478"/>
            <a:ext cx="2592288" cy="48699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矩形 2"/>
          <p:cNvSpPr/>
          <p:nvPr/>
        </p:nvSpPr>
        <p:spPr>
          <a:xfrm>
            <a:off x="683568" y="3219822"/>
            <a:ext cx="2448272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403648" y="4659982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756260" y="1131590"/>
            <a:ext cx="1888260" cy="1599890"/>
          </a:xfrm>
          <a:prstGeom prst="rect">
            <a:avLst/>
          </a:prstGeom>
          <a:solidFill>
            <a:schemeClr val="accent1"/>
          </a:solidFill>
          <a:ln w="12700" cmpd="sng">
            <a:noFill/>
            <a:miter lim="800000"/>
          </a:ln>
        </p:spPr>
        <p:txBody>
          <a:bodyPr lIns="91413" tIns="45706" rIns="91413" bIns="45706" anchor="ctr"/>
          <a:lstStyle/>
          <a:p>
            <a:pPr algn="ctr"/>
            <a:endParaRPr lang="en-US" altLang="zh-CN" sz="14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在线视频学习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algn="ctr"/>
            <a:endParaRPr lang="en-US" sz="12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手机ａｐｐ端：打开</a:t>
            </a:r>
            <a:r>
              <a:rPr lang="en-US" altLang="zh-CN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【</a:t>
            </a:r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知到</a:t>
            </a:r>
            <a:r>
              <a:rPr lang="en-US" altLang="zh-CN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】</a:t>
            </a:r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，登陆后，点击“学习”模块可以看到要学习的课程；点击“课程图标”就可以观看学习视频了；</a:t>
            </a:r>
            <a:endParaRPr lang="en-US" sz="11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755578" y="2845110"/>
            <a:ext cx="3890323" cy="1886881"/>
            <a:chOff x="1621077" y="2591060"/>
            <a:chExt cx="3890323" cy="1886881"/>
          </a:xfrm>
        </p:grpSpPr>
        <p:sp>
          <p:nvSpPr>
            <p:cNvPr id="5" name="Rectangle 3"/>
            <p:cNvSpPr/>
            <p:nvPr/>
          </p:nvSpPr>
          <p:spPr bwMode="auto">
            <a:xfrm>
              <a:off x="1621077" y="2591060"/>
              <a:ext cx="3890323" cy="1886881"/>
            </a:xfrm>
            <a:prstGeom prst="rect">
              <a:avLst/>
            </a:prstGeom>
            <a:solidFill>
              <a:schemeClr val="accent3"/>
            </a:solidFill>
            <a:ln w="12700" cmpd="sng">
              <a:noFill/>
              <a:miter lim="800000"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</a:pPr>
              <a:r>
                <a:rPr lang="zh-CN" altLang="en-US" sz="11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智慧树视频学习进度是根据学生的累计观看时间来计算的，拖拽播放进度条是无法累计观看时间的，请认真观看视频。当前视频观看完毕后，请手动切换至下一个小节进行播放，已完成的小节前方</a:t>
              </a:r>
              <a:r>
                <a:rPr lang="en-US" altLang="zh-CN" sz="11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/</a:t>
              </a:r>
              <a:r>
                <a:rPr lang="zh-CN" altLang="en-US" sz="11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后方会出现打勾的标志 ，此时您可以获得该节视频的学习进度。若未显示打勾的标志，</a:t>
              </a:r>
              <a:endParaRPr lang="en-US" altLang="zh-CN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  <a:p>
              <a:pPr fontAlgn="base">
                <a:spcBef>
                  <a:spcPct val="0"/>
                </a:spcBef>
              </a:pPr>
              <a:r>
                <a:rPr lang="zh-CN" altLang="en-US" sz="11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则说明该节视频还未完整观看完毕，请继续观</a:t>
              </a:r>
              <a:endParaRPr lang="en-US" altLang="zh-CN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  <a:p>
              <a:pPr fontAlgn="base">
                <a:spcBef>
                  <a:spcPct val="0"/>
                </a:spcBef>
              </a:pPr>
              <a:r>
                <a:rPr lang="zh-CN" altLang="en-US" sz="11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看。如果在观看视频时出现卡顿，可在全屏模</a:t>
              </a:r>
              <a:endParaRPr lang="en-US" altLang="zh-CN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  <a:p>
              <a:pPr fontAlgn="base">
                <a:spcBef>
                  <a:spcPct val="0"/>
                </a:spcBef>
              </a:pPr>
              <a:r>
                <a:rPr lang="zh-CN" altLang="en-US" sz="11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式下播放器底部右下角切换</a:t>
              </a:r>
              <a:r>
                <a:rPr lang="en-US" altLang="zh-CN" sz="11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【</a:t>
              </a:r>
              <a:r>
                <a:rPr lang="zh-CN" altLang="en-US" sz="11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标准</a:t>
              </a:r>
              <a:r>
                <a:rPr lang="en-US" altLang="zh-CN" sz="11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】/【</a:t>
              </a:r>
              <a:r>
                <a:rPr lang="zh-CN" altLang="en-US" sz="11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流畅</a:t>
              </a:r>
              <a:r>
                <a:rPr lang="en-US" altLang="zh-CN" sz="11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】</a:t>
              </a:r>
              <a:endParaRPr lang="en-US" altLang="zh-CN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  <a:p>
              <a:pPr fontAlgn="base">
                <a:spcBef>
                  <a:spcPct val="0"/>
                </a:spcBef>
              </a:pPr>
              <a:r>
                <a:rPr lang="zh-CN" altLang="en-US" sz="11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来调整清晰度。</a:t>
              </a:r>
            </a:p>
          </p:txBody>
        </p:sp>
        <p:sp>
          <p:nvSpPr>
            <p:cNvPr id="7" name="Freeform 72"/>
            <p:cNvSpPr>
              <a:spLocks noEditPoints="1"/>
            </p:cNvSpPr>
            <p:nvPr/>
          </p:nvSpPr>
          <p:spPr bwMode="auto">
            <a:xfrm>
              <a:off x="4567270" y="3534499"/>
              <a:ext cx="743144" cy="744482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chemeClr val="accent1">
                <a:alpha val="24000"/>
              </a:schemeClr>
            </a:solidFill>
            <a:ln w="12700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8" name="Rectangle 2"/>
          <p:cNvSpPr/>
          <p:nvPr/>
        </p:nvSpPr>
        <p:spPr bwMode="auto">
          <a:xfrm>
            <a:off x="2757639" y="1131590"/>
            <a:ext cx="1888260" cy="1599890"/>
          </a:xfrm>
          <a:prstGeom prst="rect">
            <a:avLst/>
          </a:prstGeom>
          <a:solidFill>
            <a:schemeClr val="accent2"/>
          </a:solidFill>
          <a:ln w="12700" cmpd="sng">
            <a:noFill/>
            <a:miter lim="800000"/>
          </a:ln>
        </p:spPr>
        <p:txBody>
          <a:bodyPr lIns="91413" tIns="45706" rIns="91413" bIns="45706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点击“问答”</a:t>
            </a:r>
            <a:r>
              <a:rPr lang="zh-CN" altLang="en-US" sz="11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可以在线互动</a:t>
            </a:r>
            <a:endParaRPr lang="en-US" sz="1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31590"/>
            <a:ext cx="2815454" cy="36004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矩形 10"/>
          <p:cNvSpPr/>
          <p:nvPr/>
        </p:nvSpPr>
        <p:spPr>
          <a:xfrm>
            <a:off x="5148064" y="2355726"/>
            <a:ext cx="648072" cy="2203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6346924" y="0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53120"/>
            <a:ext cx="2546965" cy="43913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076056" y="3363838"/>
            <a:ext cx="216024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5100849" y="3075804"/>
            <a:ext cx="3890323" cy="1995686"/>
            <a:chOff x="1621077" y="2591058"/>
            <a:chExt cx="3890323" cy="1886881"/>
          </a:xfrm>
        </p:grpSpPr>
        <p:sp>
          <p:nvSpPr>
            <p:cNvPr id="5" name="Rectangle 3"/>
            <p:cNvSpPr/>
            <p:nvPr/>
          </p:nvSpPr>
          <p:spPr bwMode="auto">
            <a:xfrm>
              <a:off x="1621077" y="2591058"/>
              <a:ext cx="3890323" cy="1886881"/>
            </a:xfrm>
            <a:prstGeom prst="rect">
              <a:avLst/>
            </a:prstGeom>
            <a:solidFill>
              <a:schemeClr val="accent3"/>
            </a:solidFill>
            <a:ln w="12700" cmpd="sng">
              <a:noFill/>
              <a:miter lim="800000"/>
            </a:ln>
          </p:spPr>
          <p:txBody>
            <a:bodyPr anchor="ctr"/>
            <a:lstStyle/>
            <a:p>
              <a:r>
                <a:rPr lang="zh-CN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学生也可以先</a:t>
              </a:r>
              <a:r>
                <a:rPr lang="zh-CN" altLang="zh-CN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下载</a:t>
              </a:r>
              <a:r>
                <a:rPr lang="zh-CN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教程视频，下载后可离线（非联网状态）观看视频，等到下次联网时会自动提交离线进度。</a:t>
              </a:r>
              <a:endParaRPr lang="zh-CN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注：【</a:t>
              </a:r>
              <a:r>
                <a:rPr lang="zh-CN" altLang="zh-CN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下载</a:t>
              </a:r>
              <a:r>
                <a:rPr lang="zh-CN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】入口在底部悬浮栏上。</a:t>
              </a:r>
              <a:endPara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已下载成功的视频会在【</a:t>
              </a:r>
              <a:r>
                <a:rPr lang="zh-CN" altLang="zh-CN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教程</a:t>
              </a:r>
              <a:r>
                <a:rPr lang="zh-CN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】列表</a:t>
              </a:r>
              <a:endPara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中有标识。</a:t>
              </a:r>
            </a:p>
          </p:txBody>
        </p:sp>
        <p:sp>
          <p:nvSpPr>
            <p:cNvPr id="7" name="Freeform 72"/>
            <p:cNvSpPr>
              <a:spLocks noEditPoints="1"/>
            </p:cNvSpPr>
            <p:nvPr/>
          </p:nvSpPr>
          <p:spPr bwMode="auto">
            <a:xfrm>
              <a:off x="4692628" y="3612292"/>
              <a:ext cx="743144" cy="744482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chemeClr val="accent1">
                <a:alpha val="24000"/>
              </a:schemeClr>
            </a:solidFill>
            <a:ln w="12700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3" y="84277"/>
            <a:ext cx="2023366" cy="32795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矩形 10"/>
          <p:cNvSpPr/>
          <p:nvPr/>
        </p:nvSpPr>
        <p:spPr>
          <a:xfrm>
            <a:off x="1403648" y="3143484"/>
            <a:ext cx="432048" cy="2203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6346924" y="0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53120"/>
            <a:ext cx="2546965" cy="439132"/>
          </a:xfrm>
          <a:prstGeom prst="rect">
            <a:avLst/>
          </a:prstGeom>
        </p:spPr>
      </p:pic>
      <p:pic>
        <p:nvPicPr>
          <p:cNvPr id="12" name="图片 11" descr="APP教程下载"/>
          <p:cNvPicPr/>
          <p:nvPr/>
        </p:nvPicPr>
        <p:blipFill>
          <a:blip r:embed="rId3"/>
          <a:stretch>
            <a:fillRect/>
          </a:stretch>
        </p:blipFill>
        <p:spPr>
          <a:xfrm>
            <a:off x="2220447" y="627534"/>
            <a:ext cx="2110818" cy="32849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6" name="图片 15"/>
          <p:cNvPicPr/>
          <p:nvPr/>
        </p:nvPicPr>
        <p:blipFill>
          <a:blip r:embed="rId4"/>
          <a:stretch>
            <a:fillRect/>
          </a:stretch>
        </p:blipFill>
        <p:spPr>
          <a:xfrm>
            <a:off x="4439411" y="630695"/>
            <a:ext cx="2006600" cy="21146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 bwMode="auto">
          <a:xfrm rot="3036074">
            <a:off x="4598198" y="1475427"/>
            <a:ext cx="1342127" cy="1552305"/>
          </a:xfrm>
          <a:custGeom>
            <a:avLst/>
            <a:gdLst/>
            <a:ahLst/>
            <a:cxnLst/>
            <a:rect l="l" t="t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2"/>
          </a:solidFill>
          <a:ln w="12700" cmpd="sng">
            <a:solidFill>
              <a:schemeClr val="bg1"/>
            </a:solidFill>
            <a:miter lim="800000"/>
          </a:ln>
        </p:spPr>
        <p:txBody>
          <a:bodyPr lIns="91413" tIns="45706" rIns="91413" bIns="45706" anchor="ctr"/>
          <a:lstStyle/>
          <a:p>
            <a:endParaRPr lang="zh-CN" altLang="en-US"/>
          </a:p>
        </p:txBody>
      </p:sp>
      <p:sp>
        <p:nvSpPr>
          <p:cNvPr id="5" name="等腰三角形 2"/>
          <p:cNvSpPr/>
          <p:nvPr/>
        </p:nvSpPr>
        <p:spPr bwMode="auto">
          <a:xfrm rot="8763501">
            <a:off x="3740010" y="2418096"/>
            <a:ext cx="1341602" cy="1552911"/>
          </a:xfrm>
          <a:custGeom>
            <a:avLst/>
            <a:gdLst/>
            <a:ahLst/>
            <a:cxnLst/>
            <a:rect l="l" t="t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3"/>
          </a:solidFill>
          <a:ln w="12700" cmpd="sng">
            <a:solidFill>
              <a:schemeClr val="bg1"/>
            </a:solidFill>
            <a:miter lim="800000"/>
          </a:ln>
        </p:spPr>
        <p:txBody>
          <a:bodyPr lIns="91413" tIns="45706" rIns="91413" bIns="45706" anchor="ctr"/>
          <a:lstStyle/>
          <a:p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927605" y="2955704"/>
            <a:ext cx="812356" cy="466093"/>
          </a:xfrm>
          <a:prstGeom prst="rect">
            <a:avLst/>
          </a:prstGeom>
          <a:noFill/>
          <a:ln>
            <a:noFill/>
          </a:ln>
        </p:spPr>
        <p:txBody>
          <a:bodyPr wrap="none" lIns="68541" tIns="34271" rIns="68541" bIns="34271" anchor="ctr"/>
          <a:lstStyle>
            <a:defPPr>
              <a:defRPr lang="zh-CN"/>
            </a:defPPr>
            <a:lvl1pPr algn="ctr">
              <a:defRPr sz="2000" ker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sz="1600" dirty="0"/>
              <a:t>章测试</a:t>
            </a:r>
            <a:endParaRPr lang="en-US" altLang="zh-CN" sz="1600" dirty="0"/>
          </a:p>
          <a:p>
            <a:r>
              <a:rPr lang="zh-CN" altLang="zh-CN" sz="1600" dirty="0"/>
              <a:t>申请重做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" name="等腰三角形 2"/>
          <p:cNvSpPr/>
          <p:nvPr/>
        </p:nvSpPr>
        <p:spPr bwMode="auto">
          <a:xfrm rot="16474575">
            <a:off x="3346329" y="1154566"/>
            <a:ext cx="1342127" cy="1552305"/>
          </a:xfrm>
          <a:custGeom>
            <a:avLst/>
            <a:gdLst/>
            <a:ahLst/>
            <a:cxnLst/>
            <a:rect l="l" t="t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bg1"/>
            </a:solidFill>
            <a:miter lim="800000"/>
          </a:ln>
        </p:spPr>
        <p:txBody>
          <a:bodyPr lIns="91413" tIns="45706" rIns="91413" bIns="45706" anchor="ctr"/>
          <a:lstStyle/>
          <a:p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722716" y="1669668"/>
            <a:ext cx="812356" cy="466093"/>
          </a:xfrm>
          <a:prstGeom prst="rect">
            <a:avLst/>
          </a:prstGeom>
          <a:noFill/>
          <a:ln>
            <a:noFill/>
          </a:ln>
        </p:spPr>
        <p:txBody>
          <a:bodyPr wrap="none" lIns="68541" tIns="34271" rIns="68541" bIns="34271" anchor="ctr"/>
          <a:lstStyle>
            <a:defPPr>
              <a:defRPr lang="zh-CN"/>
            </a:defPPr>
            <a:lvl1pPr algn="ctr">
              <a:defRPr sz="2000" ker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sz="1600" dirty="0"/>
              <a:t>如何完成章</a:t>
            </a:r>
            <a:endParaRPr lang="en-US" altLang="zh-CN" sz="1600" dirty="0"/>
          </a:p>
          <a:p>
            <a:r>
              <a:rPr lang="zh-CN" altLang="zh-CN" sz="1600" dirty="0"/>
              <a:t>测试及考试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237" y="106901"/>
            <a:ext cx="2074576" cy="1450102"/>
          </a:xfrm>
          <a:prstGeom prst="rect">
            <a:avLst/>
          </a:prstGeom>
          <a:noFill/>
        </p:spPr>
        <p:txBody>
          <a:bodyPr wrap="square" lIns="68541" tIns="34271" rIns="68541" bIns="3427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有两种方式进入章测试，第一种方式为点击</a:t>
            </a:r>
            <a:r>
              <a:rPr lang="zh-C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【学习】</a:t>
            </a:r>
            <a:r>
              <a:rPr lang="zh-C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模块下课程卡片的</a:t>
            </a:r>
            <a:r>
              <a:rPr lang="zh-C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【作业考试】</a:t>
            </a:r>
            <a:r>
              <a:rPr lang="zh-C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入口，进入作业考试</a:t>
            </a:r>
            <a:r>
              <a:rPr lang="zh-C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【未上交】</a:t>
            </a:r>
            <a:r>
              <a:rPr lang="zh-C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列表（推荐方式）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第二种方式为点击课程卡片，进入视频学习页中每章的下方，有进入作业的入口。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2726" y="2307558"/>
            <a:ext cx="2074576" cy="779780"/>
          </a:xfrm>
          <a:prstGeom prst="rect">
            <a:avLst/>
          </a:prstGeom>
          <a:noFill/>
        </p:spPr>
        <p:txBody>
          <a:bodyPr wrap="square" lIns="68541" tIns="34271" rIns="68541" bIns="3427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latin typeface="微软雅黑" pitchFamily="34" charset="-122"/>
                <a:ea typeface="微软雅黑" pitchFamily="34" charset="-122"/>
              </a:rPr>
              <a:t>点击【作业考试】入口后，再点击【</a:t>
            </a:r>
            <a:r>
              <a:rPr lang="zh-CN" altLang="zh-CN" sz="1200" b="1" dirty="0">
                <a:latin typeface="微软雅黑" pitchFamily="34" charset="-122"/>
                <a:ea typeface="微软雅黑" pitchFamily="34" charset="-122"/>
              </a:rPr>
              <a:t>已上交</a:t>
            </a:r>
            <a:r>
              <a:rPr lang="zh-CN" altLang="zh-CN" sz="1200" dirty="0">
                <a:latin typeface="微软雅黑" pitchFamily="34" charset="-122"/>
                <a:ea typeface="微软雅黑" pitchFamily="34" charset="-122"/>
              </a:rPr>
              <a:t>】列表，即可查看到相应分数。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6355" y="3828373"/>
            <a:ext cx="3320861" cy="1254760"/>
          </a:xfrm>
          <a:prstGeom prst="rect">
            <a:avLst/>
          </a:prstGeom>
          <a:noFill/>
        </p:spPr>
        <p:txBody>
          <a:bodyPr wrap="square" lIns="68541" tIns="34271" rIns="68541" bIns="3427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200" dirty="0">
                <a:latin typeface="微软雅黑" pitchFamily="34" charset="-122"/>
                <a:ea typeface="微软雅黑" pitchFamily="34" charset="-122"/>
              </a:rPr>
              <a:t>在学习周期内，若对章测试分数不满意，可申请重做。每章的重做机会各有</a:t>
            </a:r>
            <a:r>
              <a:rPr lang="en-US" altLang="zh-CN" sz="1200" b="1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1200" dirty="0">
                <a:latin typeface="微软雅黑" pitchFamily="34" charset="-122"/>
                <a:ea typeface="微软雅黑" pitchFamily="34" charset="-122"/>
              </a:rPr>
              <a:t>次，以最后一次做题的分数为准。客观题申请后系统自动同意，主观题需等老师批阅后才能申请，且由老师手动审核是否同意。</a:t>
            </a:r>
            <a:endParaRPr sz="1200"/>
          </a:p>
        </p:txBody>
      </p:sp>
      <p:sp>
        <p:nvSpPr>
          <p:cNvPr id="19" name="圆角矩形 18"/>
          <p:cNvSpPr/>
          <p:nvPr/>
        </p:nvSpPr>
        <p:spPr>
          <a:xfrm>
            <a:off x="6346924" y="0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53120"/>
            <a:ext cx="2546965" cy="439132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5"/>
          <a:stretch>
            <a:fillRect/>
          </a:stretch>
        </p:blipFill>
        <p:spPr>
          <a:xfrm>
            <a:off x="86507" y="1603893"/>
            <a:ext cx="1461135" cy="2471420"/>
          </a:xfrm>
          <a:prstGeom prst="rect">
            <a:avLst/>
          </a:prstGeom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</p:pic>
      <p:pic>
        <p:nvPicPr>
          <p:cNvPr id="22" name="图片 21" descr="APP教程【作业入口】 - 副本"/>
          <p:cNvPicPr/>
          <p:nvPr/>
        </p:nvPicPr>
        <p:blipFill>
          <a:blip r:embed="rId3"/>
          <a:stretch>
            <a:fillRect/>
          </a:stretch>
        </p:blipFill>
        <p:spPr>
          <a:xfrm>
            <a:off x="1570565" y="1603894"/>
            <a:ext cx="1450975" cy="2471420"/>
          </a:xfrm>
          <a:prstGeom prst="rect">
            <a:avLst/>
          </a:prstGeom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</p:pic>
      <p:sp>
        <p:nvSpPr>
          <p:cNvPr id="4" name="TextBox 3"/>
          <p:cNvSpPr txBox="1"/>
          <p:nvPr/>
        </p:nvSpPr>
        <p:spPr>
          <a:xfrm>
            <a:off x="4817663" y="2079243"/>
            <a:ext cx="812356" cy="466093"/>
          </a:xfrm>
          <a:prstGeom prst="rect">
            <a:avLst/>
          </a:prstGeom>
          <a:noFill/>
          <a:ln>
            <a:noFill/>
          </a:ln>
        </p:spPr>
        <p:txBody>
          <a:bodyPr wrap="none" lIns="68541" tIns="34271" rIns="68541" bIns="34271" anchor="ctr"/>
          <a:lstStyle>
            <a:defPPr>
              <a:defRPr lang="zh-CN"/>
            </a:defPPr>
            <a:lvl1pPr algn="ctr">
              <a:defRPr sz="2000" ker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sz="1400" dirty="0"/>
              <a:t>如何查看章测试</a:t>
            </a:r>
            <a:endParaRPr lang="en-US" altLang="zh-CN" sz="1400" dirty="0"/>
          </a:p>
          <a:p>
            <a:r>
              <a:rPr lang="zh-CN" altLang="zh-CN" sz="1400" dirty="0"/>
              <a:t>及考试分数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12" y="1239370"/>
            <a:ext cx="1568951" cy="10931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36166" y="460772"/>
            <a:ext cx="2367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作业考试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8" grpId="0" animBg="1"/>
      <p:bldP spid="9" grpId="0"/>
      <p:bldP spid="11" grpId="0"/>
      <p:bldP spid="13" grpId="0"/>
      <p:bldP spid="1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C:\Users\Administrator\Desktop\9799efde2dd13e2cab8f5162a36d61e2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5818" y="6952"/>
            <a:ext cx="9144000" cy="5143500"/>
          </a:xfrm>
          <a:prstGeom prst="rect">
            <a:avLst/>
          </a:prstGeom>
          <a:noFill/>
        </p:spPr>
      </p:pic>
      <p:grpSp>
        <p:nvGrpSpPr>
          <p:cNvPr id="2" name="组合 81"/>
          <p:cNvGrpSpPr/>
          <p:nvPr/>
        </p:nvGrpSpPr>
        <p:grpSpPr>
          <a:xfrm>
            <a:off x="2489922" y="1995686"/>
            <a:ext cx="1073966" cy="107382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067944" y="2287070"/>
            <a:ext cx="1774794" cy="5693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5" tIns="45708" rIns="91415" bIns="45708">
            <a:spAutoFit/>
          </a:bodyPr>
          <a:lstStyle/>
          <a:p>
            <a:pPr marL="0" lvl="1"/>
            <a:r>
              <a:rPr lang="zh-CN" altLang="en-US" sz="3100" dirty="0">
                <a:latin typeface="微软雅黑" pitchFamily="34" charset="-122"/>
                <a:ea typeface="微软雅黑" pitchFamily="34" charset="-122"/>
              </a:rPr>
              <a:t>课程考核</a:t>
            </a:r>
            <a:endParaRPr lang="en-US" altLang="zh-CN" sz="31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3882893" y="1598788"/>
            <a:ext cx="0" cy="1925044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550975" y="2269920"/>
            <a:ext cx="903131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3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371405" y="-2808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688" y="50312"/>
            <a:ext cx="2546965" cy="43913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/>
          <p:nvPr/>
        </p:nvSpPr>
        <p:spPr bwMode="auto">
          <a:xfrm>
            <a:off x="4300575" y="1580342"/>
            <a:ext cx="3696888" cy="3069756"/>
          </a:xfrm>
          <a:prstGeom prst="rect">
            <a:avLst/>
          </a:prstGeom>
          <a:solidFill>
            <a:schemeClr val="accent1"/>
          </a:solidFill>
          <a:ln w="12700" cmpd="sng">
            <a:noFill/>
            <a:miter lim="800000"/>
          </a:ln>
        </p:spPr>
        <p:txBody>
          <a:bodyPr lIns="91413" tIns="45706" rIns="91413" bIns="45706" anchor="ctr"/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3" name="Rectangle 2"/>
          <p:cNvSpPr/>
          <p:nvPr/>
        </p:nvSpPr>
        <p:spPr bwMode="auto">
          <a:xfrm>
            <a:off x="4300575" y="1004278"/>
            <a:ext cx="3696888" cy="435002"/>
          </a:xfrm>
          <a:prstGeom prst="rect">
            <a:avLst/>
          </a:prstGeom>
          <a:solidFill>
            <a:schemeClr val="accent2"/>
          </a:solidFill>
          <a:ln w="12700" cmpd="sng">
            <a:noFill/>
            <a:miter lim="800000"/>
          </a:ln>
        </p:spPr>
        <p:txBody>
          <a:bodyPr lIns="91413" tIns="45706" rIns="91413" bIns="45706" anchor="ctr"/>
          <a:lstStyle/>
          <a:p>
            <a:pPr algn="ctr"/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6371405" y="-2808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688" y="50312"/>
            <a:ext cx="2546965" cy="439132"/>
          </a:xfrm>
          <a:prstGeom prst="rect">
            <a:avLst/>
          </a:prstGeom>
        </p:spPr>
      </p:pic>
      <p:grpSp>
        <p:nvGrpSpPr>
          <p:cNvPr id="43" name="Group 36"/>
          <p:cNvGrpSpPr/>
          <p:nvPr/>
        </p:nvGrpSpPr>
        <p:grpSpPr>
          <a:xfrm>
            <a:off x="4644008" y="1004278"/>
            <a:ext cx="3168352" cy="3592274"/>
            <a:chOff x="520106" y="2243168"/>
            <a:chExt cx="2513428" cy="3456505"/>
          </a:xfrm>
        </p:grpSpPr>
        <p:sp>
          <p:nvSpPr>
            <p:cNvPr id="44" name="TextBox 37"/>
            <p:cNvSpPr txBox="1"/>
            <p:nvPr/>
          </p:nvSpPr>
          <p:spPr>
            <a:xfrm>
              <a:off x="1367350" y="2243168"/>
              <a:ext cx="818943" cy="32008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zh-CN" sz="2000" b="1" dirty="0">
                  <a:solidFill>
                    <a:schemeClr val="bg1"/>
                  </a:solidFill>
                </a:rPr>
                <a:t>成绩分析</a:t>
              </a:r>
              <a:endParaRPr lang="en-US" altLang="zh-CN" sz="20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45" name="Rectangle 38"/>
            <p:cNvSpPr/>
            <p:nvPr/>
          </p:nvSpPr>
          <p:spPr>
            <a:xfrm>
              <a:off x="520106" y="2797460"/>
              <a:ext cx="2513428" cy="290221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zh-CN" sz="1400" dirty="0">
                  <a:solidFill>
                    <a:schemeClr val="bg1"/>
                  </a:solidFill>
                </a:rPr>
                <a:t>点击【学习】模块的【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成绩</a:t>
              </a:r>
              <a:r>
                <a:rPr lang="zh-CN" altLang="zh-CN" sz="1400" dirty="0">
                  <a:solidFill>
                    <a:schemeClr val="bg1"/>
                  </a:solidFill>
                </a:rPr>
                <a:t>】入口，可查看该门课的当前成绩、学习时间、考试时间、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成绩规则</a:t>
              </a:r>
              <a:r>
                <a:rPr lang="zh-CN" altLang="zh-CN" sz="1400" dirty="0">
                  <a:solidFill>
                    <a:schemeClr val="bg1"/>
                  </a:solidFill>
                </a:rPr>
                <a:t>。</a:t>
              </a:r>
              <a:endParaRPr lang="zh-CN" altLang="zh-CN" sz="1400" dirty="0">
                <a:solidFill>
                  <a:schemeClr val="bg1"/>
                </a:solidFill>
              </a:endParaRPr>
            </a:p>
            <a:p>
              <a:r>
                <a:rPr lang="zh-CN" altLang="zh-CN" sz="1400" dirty="0">
                  <a:solidFill>
                    <a:schemeClr val="bg1"/>
                  </a:solidFill>
                </a:rPr>
                <a:t>混合式课程的考核方式包括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平时成绩、章测试</a:t>
              </a:r>
              <a:r>
                <a:rPr lang="zh-CN" altLang="zh-CN" sz="1400" dirty="0">
                  <a:solidFill>
                    <a:schemeClr val="bg1"/>
                  </a:solidFill>
                </a:rPr>
                <a:t>、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见面课</a:t>
              </a:r>
              <a:r>
                <a:rPr lang="zh-CN" altLang="zh-CN" sz="1400" dirty="0">
                  <a:solidFill>
                    <a:schemeClr val="bg1"/>
                  </a:solidFill>
                </a:rPr>
                <a:t>、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期末考试</a:t>
              </a:r>
              <a:r>
                <a:rPr lang="zh-CN" altLang="zh-CN" sz="1400" dirty="0">
                  <a:solidFill>
                    <a:schemeClr val="bg1"/>
                  </a:solidFill>
                </a:rPr>
                <a:t>四部分。</a:t>
              </a:r>
              <a:endParaRPr lang="zh-CN" altLang="zh-CN" sz="1400" dirty="0">
                <a:solidFill>
                  <a:schemeClr val="bg1"/>
                </a:solidFill>
              </a:endParaRPr>
            </a:p>
            <a:p>
              <a:r>
                <a:rPr lang="zh-CN" altLang="zh-CN" sz="1400" dirty="0">
                  <a:solidFill>
                    <a:schemeClr val="bg1"/>
                  </a:solidFill>
                </a:rPr>
                <a:t>即：混合式课程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总</a:t>
              </a:r>
              <a:r>
                <a:rPr lang="zh-CN" altLang="zh-CN" sz="1400" dirty="0">
                  <a:solidFill>
                    <a:schemeClr val="bg1"/>
                  </a:solidFill>
                </a:rPr>
                <a:t>成绩</a:t>
              </a:r>
              <a:r>
                <a:rPr lang="en-US" altLang="zh-CN" sz="1400" dirty="0">
                  <a:solidFill>
                    <a:schemeClr val="bg1"/>
                  </a:solidFill>
                </a:rPr>
                <a:t>=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平时成绩</a:t>
              </a:r>
              <a:r>
                <a:rPr lang="en-US" altLang="zh-CN" sz="1400" b="1" dirty="0">
                  <a:solidFill>
                    <a:schemeClr val="bg1"/>
                  </a:solidFill>
                </a:rPr>
                <a:t>+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章测试</a:t>
              </a:r>
              <a:r>
                <a:rPr lang="en-US" altLang="zh-CN" sz="1400" b="1" dirty="0">
                  <a:solidFill>
                    <a:schemeClr val="bg1"/>
                  </a:solidFill>
                </a:rPr>
                <a:t>+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见面课</a:t>
              </a:r>
              <a:r>
                <a:rPr lang="en-US" altLang="zh-CN" sz="1400" b="1" dirty="0">
                  <a:solidFill>
                    <a:schemeClr val="bg1"/>
                  </a:solidFill>
                </a:rPr>
                <a:t>+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期末考试</a:t>
              </a:r>
              <a:r>
                <a:rPr lang="zh-CN" altLang="zh-CN" sz="1400" dirty="0">
                  <a:solidFill>
                    <a:schemeClr val="bg1"/>
                  </a:solidFill>
                </a:rPr>
                <a:t>。</a:t>
              </a:r>
              <a:endParaRPr lang="zh-CN" altLang="zh-CN" sz="1400" dirty="0">
                <a:solidFill>
                  <a:schemeClr val="bg1"/>
                </a:solidFill>
              </a:endParaRPr>
            </a:p>
            <a:p>
              <a:r>
                <a:rPr lang="zh-CN" altLang="zh-CN" sz="1400" dirty="0">
                  <a:solidFill>
                    <a:schemeClr val="bg1"/>
                  </a:solidFill>
                </a:rPr>
                <a:t>在线式课程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无</a:t>
              </a:r>
              <a:r>
                <a:rPr lang="zh-CN" altLang="zh-CN" sz="1400" dirty="0">
                  <a:solidFill>
                    <a:schemeClr val="bg1"/>
                  </a:solidFill>
                </a:rPr>
                <a:t>见面课，故考核方式只包括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平时成绩、章测试</a:t>
              </a:r>
              <a:r>
                <a:rPr lang="zh-CN" altLang="zh-CN" sz="1400" dirty="0">
                  <a:solidFill>
                    <a:schemeClr val="bg1"/>
                  </a:solidFill>
                </a:rPr>
                <a:t>、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期末考试</a:t>
              </a:r>
              <a:r>
                <a:rPr lang="zh-CN" altLang="zh-CN" sz="1400" dirty="0">
                  <a:solidFill>
                    <a:schemeClr val="bg1"/>
                  </a:solidFill>
                </a:rPr>
                <a:t>三部分。</a:t>
              </a:r>
              <a:endParaRPr lang="zh-CN" altLang="zh-CN" sz="1400" dirty="0">
                <a:solidFill>
                  <a:schemeClr val="bg1"/>
                </a:solidFill>
              </a:endParaRPr>
            </a:p>
            <a:p>
              <a:r>
                <a:rPr lang="zh-CN" altLang="zh-CN" sz="1400" dirty="0">
                  <a:solidFill>
                    <a:schemeClr val="bg1"/>
                  </a:solidFill>
                </a:rPr>
                <a:t>即：在线式课程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总</a:t>
              </a:r>
              <a:r>
                <a:rPr lang="zh-CN" altLang="zh-CN" sz="1400" dirty="0">
                  <a:solidFill>
                    <a:schemeClr val="bg1"/>
                  </a:solidFill>
                </a:rPr>
                <a:t>成绩</a:t>
              </a:r>
              <a:r>
                <a:rPr lang="en-US" altLang="zh-CN" sz="1400" dirty="0">
                  <a:solidFill>
                    <a:schemeClr val="bg1"/>
                  </a:solidFill>
                </a:rPr>
                <a:t>=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平时成绩</a:t>
              </a:r>
              <a:r>
                <a:rPr lang="en-US" altLang="zh-CN" sz="1400" b="1" dirty="0">
                  <a:solidFill>
                    <a:schemeClr val="bg1"/>
                  </a:solidFill>
                </a:rPr>
                <a:t>+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章测试</a:t>
              </a:r>
              <a:r>
                <a:rPr lang="en-US" altLang="zh-CN" sz="1400" b="1" dirty="0">
                  <a:solidFill>
                    <a:schemeClr val="bg1"/>
                  </a:solidFill>
                </a:rPr>
                <a:t>+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期末考试</a:t>
              </a:r>
              <a:r>
                <a:rPr lang="zh-CN" altLang="zh-CN" sz="1400" dirty="0">
                  <a:solidFill>
                    <a:schemeClr val="bg1"/>
                  </a:solidFill>
                </a:rPr>
                <a:t>。</a:t>
              </a:r>
              <a:endParaRPr lang="zh-CN" altLang="zh-CN" sz="1400" dirty="0">
                <a:solidFill>
                  <a:schemeClr val="bg1"/>
                </a:solidFill>
              </a:endParaRPr>
            </a:p>
            <a:p>
              <a:r>
                <a:rPr lang="zh-CN" altLang="zh-CN" sz="1400" dirty="0">
                  <a:solidFill>
                    <a:schemeClr val="bg1"/>
                  </a:solidFill>
                </a:rPr>
                <a:t>注：期末考试开始前，需观看完全部课程视频</a:t>
              </a:r>
              <a:r>
                <a:rPr lang="zh-CN" altLang="zh-CN" sz="1400" b="1" dirty="0">
                  <a:solidFill>
                    <a:schemeClr val="bg1"/>
                  </a:solidFill>
                </a:rPr>
                <a:t>并</a:t>
              </a:r>
              <a:r>
                <a:rPr lang="zh-CN" altLang="zh-CN" sz="1400" dirty="0">
                  <a:solidFill>
                    <a:schemeClr val="bg1"/>
                  </a:solidFill>
                </a:rPr>
                <a:t>完成所有章测试，混合式课程还需完成见面课学习。</a:t>
              </a:r>
              <a:endParaRPr lang="zh-CN" altLang="en-US" sz="14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18" y="123478"/>
            <a:ext cx="2592288" cy="48699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矩形 2"/>
          <p:cNvSpPr/>
          <p:nvPr/>
        </p:nvSpPr>
        <p:spPr>
          <a:xfrm>
            <a:off x="1403648" y="4096300"/>
            <a:ext cx="50405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979712" y="4729703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568044" y="1560169"/>
            <a:ext cx="5916461" cy="733826"/>
            <a:chOff x="967802" y="1902099"/>
            <a:chExt cx="10256393" cy="1647031"/>
          </a:xfrm>
        </p:grpSpPr>
        <p:grpSp>
          <p:nvGrpSpPr>
            <p:cNvPr id="3" name="Group 4"/>
            <p:cNvGrpSpPr/>
            <p:nvPr/>
          </p:nvGrpSpPr>
          <p:grpSpPr>
            <a:xfrm>
              <a:off x="967802" y="1902099"/>
              <a:ext cx="10256393" cy="1647031"/>
              <a:chOff x="-1123401" y="2523132"/>
              <a:chExt cx="11282033" cy="1811734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2033366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157605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600" dirty="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3992214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401828 h 1050805"/>
                  <a:gd name="connsiteX1" fmla="*/ 401828 w 1050805"/>
                  <a:gd name="connsiteY1" fmla="*/ 401828 h 1050805"/>
                  <a:gd name="connsiteX2" fmla="*/ 401828 w 1050805"/>
                  <a:gd name="connsiteY2" fmla="*/ 139284 h 1050805"/>
                  <a:gd name="connsiteX3" fmla="*/ 648977 w 1050805"/>
                  <a:gd name="connsiteY3" fmla="*/ 139284 h 1050805"/>
                  <a:gd name="connsiteX4" fmla="*/ 648977 w 1050805"/>
                  <a:gd name="connsiteY4" fmla="*/ 401828 h 1050805"/>
                  <a:gd name="connsiteX5" fmla="*/ 911521 w 1050805"/>
                  <a:gd name="connsiteY5" fmla="*/ 401828 h 1050805"/>
                  <a:gd name="connsiteX6" fmla="*/ 911521 w 1050805"/>
                  <a:gd name="connsiteY6" fmla="*/ 648977 h 1050805"/>
                  <a:gd name="connsiteX7" fmla="*/ 648977 w 1050805"/>
                  <a:gd name="connsiteY7" fmla="*/ 648977 h 1050805"/>
                  <a:gd name="connsiteX8" fmla="*/ 648977 w 1050805"/>
                  <a:gd name="connsiteY8" fmla="*/ 911521 h 1050805"/>
                  <a:gd name="connsiteX9" fmla="*/ 401828 w 1050805"/>
                  <a:gd name="connsiteY9" fmla="*/ 911521 h 1050805"/>
                  <a:gd name="connsiteX10" fmla="*/ 401828 w 1050805"/>
                  <a:gd name="connsiteY10" fmla="*/ 648977 h 1050805"/>
                  <a:gd name="connsiteX11" fmla="*/ 139284 w 1050805"/>
                  <a:gd name="connsiteY11" fmla="*/ 648977 h 1050805"/>
                  <a:gd name="connsiteX12" fmla="*/ 139284 w 1050805"/>
                  <a:gd name="connsiteY12" fmla="*/ 401828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0805" h="1050805">
                    <a:moveTo>
                      <a:pt x="139284" y="401828"/>
                    </a:moveTo>
                    <a:lnTo>
                      <a:pt x="401828" y="401828"/>
                    </a:lnTo>
                    <a:lnTo>
                      <a:pt x="401828" y="139284"/>
                    </a:lnTo>
                    <a:lnTo>
                      <a:pt x="648977" y="139284"/>
                    </a:lnTo>
                    <a:lnTo>
                      <a:pt x="648977" y="401828"/>
                    </a:lnTo>
                    <a:lnTo>
                      <a:pt x="911521" y="401828"/>
                    </a:lnTo>
                    <a:lnTo>
                      <a:pt x="911521" y="648977"/>
                    </a:lnTo>
                    <a:lnTo>
                      <a:pt x="648977" y="648977"/>
                    </a:lnTo>
                    <a:lnTo>
                      <a:pt x="648977" y="911521"/>
                    </a:lnTo>
                    <a:lnTo>
                      <a:pt x="401828" y="911521"/>
                    </a:lnTo>
                    <a:lnTo>
                      <a:pt x="401828" y="648977"/>
                    </a:lnTo>
                    <a:lnTo>
                      <a:pt x="139284" y="648977"/>
                    </a:lnTo>
                    <a:lnTo>
                      <a:pt x="139284" y="401828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59" tIns="368004" rIns="127559" bIns="368004" numCol="1" spcCol="1270" anchor="ctr" anchorCtr="0">
                <a:noAutofit/>
              </a:bodyPr>
              <a:lstStyle/>
              <a:p>
                <a:pPr algn="just" defTabSz="49149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600" dirty="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5190132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157605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600" dirty="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7148980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216466 h 1050805"/>
                  <a:gd name="connsiteX1" fmla="*/ 911521 w 1050805"/>
                  <a:gd name="connsiteY1" fmla="*/ 216466 h 1050805"/>
                  <a:gd name="connsiteX2" fmla="*/ 911521 w 1050805"/>
                  <a:gd name="connsiteY2" fmla="*/ 463615 h 1050805"/>
                  <a:gd name="connsiteX3" fmla="*/ 139284 w 1050805"/>
                  <a:gd name="connsiteY3" fmla="*/ 463615 h 1050805"/>
                  <a:gd name="connsiteX4" fmla="*/ 139284 w 1050805"/>
                  <a:gd name="connsiteY4" fmla="*/ 216466 h 1050805"/>
                  <a:gd name="connsiteX5" fmla="*/ 139284 w 1050805"/>
                  <a:gd name="connsiteY5" fmla="*/ 587190 h 1050805"/>
                  <a:gd name="connsiteX6" fmla="*/ 911521 w 1050805"/>
                  <a:gd name="connsiteY6" fmla="*/ 587190 h 1050805"/>
                  <a:gd name="connsiteX7" fmla="*/ 911521 w 1050805"/>
                  <a:gd name="connsiteY7" fmla="*/ 834339 h 1050805"/>
                  <a:gd name="connsiteX8" fmla="*/ 139284 w 1050805"/>
                  <a:gd name="connsiteY8" fmla="*/ 834339 h 1050805"/>
                  <a:gd name="connsiteX9" fmla="*/ 139284 w 1050805"/>
                  <a:gd name="connsiteY9" fmla="*/ 587190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0805" h="1050805">
                    <a:moveTo>
                      <a:pt x="139284" y="216466"/>
                    </a:moveTo>
                    <a:lnTo>
                      <a:pt x="911521" y="216466"/>
                    </a:lnTo>
                    <a:lnTo>
                      <a:pt x="911521" y="463615"/>
                    </a:lnTo>
                    <a:lnTo>
                      <a:pt x="139284" y="463615"/>
                    </a:lnTo>
                    <a:lnTo>
                      <a:pt x="139284" y="216466"/>
                    </a:lnTo>
                    <a:close/>
                    <a:moveTo>
                      <a:pt x="139284" y="587190"/>
                    </a:moveTo>
                    <a:lnTo>
                      <a:pt x="911521" y="587190"/>
                    </a:lnTo>
                    <a:lnTo>
                      <a:pt x="911521" y="834339"/>
                    </a:lnTo>
                    <a:lnTo>
                      <a:pt x="139284" y="834339"/>
                    </a:lnTo>
                    <a:lnTo>
                      <a:pt x="139284" y="587190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59" tIns="198245" rIns="127559" bIns="198245" numCol="1" spcCol="1270" anchor="ctr" anchorCtr="0">
                <a:noAutofit/>
              </a:bodyPr>
              <a:lstStyle/>
              <a:p>
                <a:pPr algn="just" defTabSz="1273175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600" dirty="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8346898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157605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600" dirty="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-1123401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513" tIns="289513" rIns="289513" bIns="289513" numCol="1" spcCol="1270" anchor="ctr" anchorCtr="0">
                <a:noAutofit/>
              </a:bodyPr>
              <a:lstStyle/>
              <a:p>
                <a:pPr algn="just" defTabSz="1157605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600" dirty="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835447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401828 h 1050805"/>
                  <a:gd name="connsiteX1" fmla="*/ 401828 w 1050805"/>
                  <a:gd name="connsiteY1" fmla="*/ 401828 h 1050805"/>
                  <a:gd name="connsiteX2" fmla="*/ 401828 w 1050805"/>
                  <a:gd name="connsiteY2" fmla="*/ 139284 h 1050805"/>
                  <a:gd name="connsiteX3" fmla="*/ 648977 w 1050805"/>
                  <a:gd name="connsiteY3" fmla="*/ 139284 h 1050805"/>
                  <a:gd name="connsiteX4" fmla="*/ 648977 w 1050805"/>
                  <a:gd name="connsiteY4" fmla="*/ 401828 h 1050805"/>
                  <a:gd name="connsiteX5" fmla="*/ 911521 w 1050805"/>
                  <a:gd name="connsiteY5" fmla="*/ 401828 h 1050805"/>
                  <a:gd name="connsiteX6" fmla="*/ 911521 w 1050805"/>
                  <a:gd name="connsiteY6" fmla="*/ 648977 h 1050805"/>
                  <a:gd name="connsiteX7" fmla="*/ 648977 w 1050805"/>
                  <a:gd name="connsiteY7" fmla="*/ 648977 h 1050805"/>
                  <a:gd name="connsiteX8" fmla="*/ 648977 w 1050805"/>
                  <a:gd name="connsiteY8" fmla="*/ 911521 h 1050805"/>
                  <a:gd name="connsiteX9" fmla="*/ 401828 w 1050805"/>
                  <a:gd name="connsiteY9" fmla="*/ 911521 h 1050805"/>
                  <a:gd name="connsiteX10" fmla="*/ 401828 w 1050805"/>
                  <a:gd name="connsiteY10" fmla="*/ 648977 h 1050805"/>
                  <a:gd name="connsiteX11" fmla="*/ 139284 w 1050805"/>
                  <a:gd name="connsiteY11" fmla="*/ 648977 h 1050805"/>
                  <a:gd name="connsiteX12" fmla="*/ 139284 w 1050805"/>
                  <a:gd name="connsiteY12" fmla="*/ 401828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0805" h="1050805">
                    <a:moveTo>
                      <a:pt x="139284" y="401828"/>
                    </a:moveTo>
                    <a:lnTo>
                      <a:pt x="401828" y="401828"/>
                    </a:lnTo>
                    <a:lnTo>
                      <a:pt x="401828" y="139284"/>
                    </a:lnTo>
                    <a:lnTo>
                      <a:pt x="648977" y="139284"/>
                    </a:lnTo>
                    <a:lnTo>
                      <a:pt x="648977" y="401828"/>
                    </a:lnTo>
                    <a:lnTo>
                      <a:pt x="911521" y="401828"/>
                    </a:lnTo>
                    <a:lnTo>
                      <a:pt x="911521" y="648977"/>
                    </a:lnTo>
                    <a:lnTo>
                      <a:pt x="648977" y="648977"/>
                    </a:lnTo>
                    <a:lnTo>
                      <a:pt x="648977" y="911521"/>
                    </a:lnTo>
                    <a:lnTo>
                      <a:pt x="401828" y="911521"/>
                    </a:lnTo>
                    <a:lnTo>
                      <a:pt x="401828" y="648977"/>
                    </a:lnTo>
                    <a:lnTo>
                      <a:pt x="139284" y="648977"/>
                    </a:lnTo>
                    <a:lnTo>
                      <a:pt x="139284" y="401828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559" tIns="368004" rIns="127559" bIns="368004" numCol="1" spcCol="1270" anchor="ctr" anchorCtr="0">
                <a:noAutofit/>
              </a:bodyPr>
              <a:lstStyle/>
              <a:p>
                <a:pPr algn="just" defTabSz="491490">
                  <a:lnSpc>
                    <a:spcPct val="120000"/>
                  </a:lnSpc>
                  <a:spcAft>
                    <a:spcPct val="35000"/>
                  </a:spcAft>
                </a:pPr>
                <a:endParaRPr lang="en-GB" sz="600" dirty="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</p:grpSp>
        <p:grpSp>
          <p:nvGrpSpPr>
            <p:cNvPr id="4" name="Group 5"/>
            <p:cNvGrpSpPr/>
            <p:nvPr/>
          </p:nvGrpSpPr>
          <p:grpSpPr>
            <a:xfrm>
              <a:off x="1501841" y="2407611"/>
              <a:ext cx="578952" cy="618042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1" name="AutoShape 78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148590" hangingPunct="0">
                  <a:lnSpc>
                    <a:spcPct val="120000"/>
                  </a:lnSpc>
                </a:pPr>
                <a:endParaRPr lang="en-US" sz="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22" name="AutoShape 79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148590" hangingPunct="0">
                  <a:lnSpc>
                    <a:spcPct val="120000"/>
                  </a:lnSpc>
                </a:pPr>
                <a:endParaRPr lang="en-US" sz="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23" name="AutoShape 80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148590" hangingPunct="0">
                  <a:lnSpc>
                    <a:spcPct val="120000"/>
                  </a:lnSpc>
                </a:pPr>
                <a:endParaRPr lang="en-US" sz="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</p:grpSp>
        <p:grpSp>
          <p:nvGrpSpPr>
            <p:cNvPr id="5" name="Group 6"/>
            <p:cNvGrpSpPr/>
            <p:nvPr/>
          </p:nvGrpSpPr>
          <p:grpSpPr>
            <a:xfrm>
              <a:off x="10091658" y="2416592"/>
              <a:ext cx="618042" cy="618042"/>
              <a:chOff x="8216107" y="1647825"/>
              <a:chExt cx="464344" cy="464344"/>
            </a:xfrm>
            <a:solidFill>
              <a:schemeClr val="bg2"/>
            </a:solidFill>
          </p:grpSpPr>
          <p:sp>
            <p:nvSpPr>
              <p:cNvPr id="19" name="AutoShape 81"/>
              <p:cNvSpPr/>
              <p:nvPr/>
            </p:nvSpPr>
            <p:spPr bwMode="auto">
              <a:xfrm>
                <a:off x="8216107" y="164782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148590" hangingPunct="0">
                  <a:lnSpc>
                    <a:spcPct val="120000"/>
                  </a:lnSpc>
                </a:pPr>
                <a:endParaRPr lang="en-US" sz="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20" name="AutoShape 82"/>
              <p:cNvSpPr/>
              <p:nvPr/>
            </p:nvSpPr>
            <p:spPr bwMode="auto">
              <a:xfrm>
                <a:off x="8259763" y="202485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148590" hangingPunct="0">
                  <a:lnSpc>
                    <a:spcPct val="120000"/>
                  </a:lnSpc>
                </a:pPr>
                <a:endParaRPr lang="en-US" sz="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</p:grpSp>
        <p:grpSp>
          <p:nvGrpSpPr>
            <p:cNvPr id="6" name="Group 7"/>
            <p:cNvGrpSpPr/>
            <p:nvPr/>
          </p:nvGrpSpPr>
          <p:grpSpPr>
            <a:xfrm>
              <a:off x="7221342" y="2435608"/>
              <a:ext cx="619099" cy="58000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7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148590" hangingPunct="0">
                  <a:lnSpc>
                    <a:spcPct val="120000"/>
                  </a:lnSpc>
                </a:pPr>
                <a:endParaRPr lang="en-US" sz="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18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148590" hangingPunct="0">
                  <a:lnSpc>
                    <a:spcPct val="120000"/>
                  </a:lnSpc>
                </a:pPr>
                <a:endParaRPr lang="en-US" sz="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</p:grpSp>
        <p:grpSp>
          <p:nvGrpSpPr>
            <p:cNvPr id="7" name="Group 8"/>
            <p:cNvGrpSpPr/>
            <p:nvPr/>
          </p:nvGrpSpPr>
          <p:grpSpPr>
            <a:xfrm>
              <a:off x="4352084" y="2484206"/>
              <a:ext cx="618042" cy="482812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10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148590" hangingPunct="0">
                  <a:lnSpc>
                    <a:spcPct val="120000"/>
                  </a:lnSpc>
                </a:pPr>
                <a:endParaRPr lang="en-US" sz="600" dirty="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11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148590" hangingPunct="0">
                  <a:lnSpc>
                    <a:spcPct val="120000"/>
                  </a:lnSpc>
                </a:pPr>
                <a:endParaRPr lang="en-US" sz="600" dirty="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12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148590" hangingPunct="0">
                  <a:lnSpc>
                    <a:spcPct val="120000"/>
                  </a:lnSpc>
                </a:pPr>
                <a:endParaRPr lang="en-US" sz="600" dirty="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13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148590" hangingPunct="0">
                  <a:lnSpc>
                    <a:spcPct val="120000"/>
                  </a:lnSpc>
                </a:pPr>
                <a:endParaRPr lang="en-US" sz="600" dirty="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14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148590" hangingPunct="0">
                  <a:lnSpc>
                    <a:spcPct val="120000"/>
                  </a:lnSpc>
                </a:pPr>
                <a:endParaRPr lang="en-US" sz="600" dirty="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15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148590" hangingPunct="0">
                  <a:lnSpc>
                    <a:spcPct val="120000"/>
                  </a:lnSpc>
                </a:pPr>
                <a:endParaRPr lang="en-US" sz="600" dirty="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16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148590" hangingPunct="0">
                  <a:lnSpc>
                    <a:spcPct val="120000"/>
                  </a:lnSpc>
                </a:pPr>
                <a:endParaRPr lang="en-US" sz="600" dirty="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</p:grpSp>
      </p:grpSp>
      <p:grpSp>
        <p:nvGrpSpPr>
          <p:cNvPr id="8" name="Group 36"/>
          <p:cNvGrpSpPr/>
          <p:nvPr/>
        </p:nvGrpSpPr>
        <p:grpSpPr>
          <a:xfrm>
            <a:off x="1640269" y="2532945"/>
            <a:ext cx="894628" cy="726092"/>
            <a:chOff x="1069574" y="1782097"/>
            <a:chExt cx="1594698" cy="1481516"/>
          </a:xfrm>
        </p:grpSpPr>
        <p:sp>
          <p:nvSpPr>
            <p:cNvPr id="38" name="TextBox 37"/>
            <p:cNvSpPr txBox="1"/>
            <p:nvPr/>
          </p:nvSpPr>
          <p:spPr>
            <a:xfrm>
              <a:off x="1183543" y="1782097"/>
              <a:ext cx="1247262" cy="3626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平时成绩</a:t>
              </a:r>
              <a:endPara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69574" y="2660745"/>
              <a:ext cx="1594698" cy="60286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800" dirty="0">
                  <a:latin typeface="Arial" pitchFamily="34" charset="0"/>
                  <a:ea typeface="微软雅黑" pitchFamily="34" charset="-122"/>
                  <a:sym typeface="Arial" pitchFamily="34" charset="0"/>
                </a:rPr>
                <a:t>平时成绩由进度成绩和行为成绩组成。</a:t>
              </a: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1169397" y="4190712"/>
            <a:ext cx="65943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50"/>
          <p:cNvGrpSpPr/>
          <p:nvPr/>
        </p:nvGrpSpPr>
        <p:grpSpPr>
          <a:xfrm>
            <a:off x="6613170" y="2512466"/>
            <a:ext cx="852497" cy="1183259"/>
            <a:chOff x="1061161" y="1740314"/>
            <a:chExt cx="1069084" cy="2414319"/>
          </a:xfrm>
        </p:grpSpPr>
        <p:sp>
          <p:nvSpPr>
            <p:cNvPr id="52" name="TextBox 51"/>
            <p:cNvSpPr txBox="1"/>
            <p:nvPr/>
          </p:nvSpPr>
          <p:spPr>
            <a:xfrm>
              <a:off x="1061161" y="1740314"/>
              <a:ext cx="1069084" cy="4536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总成绩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62408" y="2647465"/>
              <a:ext cx="1051586" cy="150716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800" dirty="0">
                  <a:latin typeface="Arial" pitchFamily="34" charset="0"/>
                  <a:ea typeface="微软雅黑" pitchFamily="34" charset="-122"/>
                  <a:sym typeface="Arial" pitchFamily="34" charset="0"/>
                </a:rPr>
                <a:t>总成绩在考试截止时间</a:t>
              </a:r>
              <a:r>
                <a:rPr lang="en-US" altLang="zh-CN" sz="800" dirty="0">
                  <a:latin typeface="Arial" pitchFamily="34" charset="0"/>
                  <a:ea typeface="微软雅黑" pitchFamily="34" charset="-122"/>
                  <a:sym typeface="Arial" pitchFamily="34" charset="0"/>
                </a:rPr>
                <a:t>48</a:t>
              </a:r>
              <a:r>
                <a:rPr lang="zh-CN" altLang="en-US" sz="800" dirty="0">
                  <a:latin typeface="Arial" pitchFamily="34" charset="0"/>
                  <a:ea typeface="微软雅黑" pitchFamily="34" charset="-122"/>
                  <a:sym typeface="Arial" pitchFamily="34" charset="0"/>
                </a:rPr>
                <a:t>小时后统一发布，再此之前的成绩均为过程性数据，不是最终成绩</a:t>
              </a:r>
            </a:p>
          </p:txBody>
        </p:sp>
      </p:grpSp>
      <p:grpSp>
        <p:nvGrpSpPr>
          <p:cNvPr id="31" name="Group 53"/>
          <p:cNvGrpSpPr/>
          <p:nvPr/>
        </p:nvGrpSpPr>
        <p:grpSpPr>
          <a:xfrm>
            <a:off x="4957933" y="2507517"/>
            <a:ext cx="852281" cy="917926"/>
            <a:chOff x="926183" y="1723800"/>
            <a:chExt cx="1519213" cy="1872936"/>
          </a:xfrm>
        </p:grpSpPr>
        <p:sp>
          <p:nvSpPr>
            <p:cNvPr id="55" name="TextBox 54"/>
            <p:cNvSpPr txBox="1"/>
            <p:nvPr/>
          </p:nvSpPr>
          <p:spPr>
            <a:xfrm>
              <a:off x="1019951" y="1723800"/>
              <a:ext cx="1425445" cy="414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期末考试</a:t>
              </a:r>
              <a:endPara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26183" y="2692435"/>
              <a:ext cx="1515127" cy="9043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800" dirty="0">
                  <a:latin typeface="Arial" pitchFamily="34" charset="0"/>
                  <a:ea typeface="微软雅黑" pitchFamily="34" charset="-122"/>
                  <a:sym typeface="Arial" pitchFamily="34" charset="0"/>
                </a:rPr>
                <a:t>期末考试得分</a:t>
              </a:r>
              <a:r>
                <a:rPr lang="en-US" altLang="zh-CN" sz="800" dirty="0">
                  <a:latin typeface="Arial" pitchFamily="34" charset="0"/>
                  <a:ea typeface="微软雅黑" pitchFamily="34" charset="-122"/>
                  <a:sym typeface="Arial" pitchFamily="34" charset="0"/>
                </a:rPr>
                <a:t>/</a:t>
              </a:r>
              <a:r>
                <a:rPr lang="zh-CN" altLang="en-US" sz="800" dirty="0">
                  <a:latin typeface="Arial" pitchFamily="34" charset="0"/>
                  <a:ea typeface="微软雅黑" pitchFamily="34" charset="-122"/>
                  <a:sym typeface="Arial" pitchFamily="34" charset="0"/>
                </a:rPr>
                <a:t>期末考试总分</a:t>
              </a:r>
              <a:r>
                <a:rPr lang="en-US" altLang="zh-CN" sz="800" dirty="0">
                  <a:latin typeface="Arial" pitchFamily="34" charset="0"/>
                  <a:ea typeface="微软雅黑" pitchFamily="34" charset="-122"/>
                  <a:sym typeface="Arial" pitchFamily="34" charset="0"/>
                </a:rPr>
                <a:t>*</a:t>
              </a:r>
              <a:r>
                <a:rPr lang="zh-CN" altLang="en-US" sz="800" dirty="0">
                  <a:latin typeface="Arial" pitchFamily="34" charset="0"/>
                  <a:ea typeface="微软雅黑" pitchFamily="34" charset="-122"/>
                  <a:sym typeface="Arial" pitchFamily="34" charset="0"/>
                </a:rPr>
                <a:t>期末考试班百分比</a:t>
              </a:r>
            </a:p>
          </p:txBody>
        </p:sp>
      </p:grpSp>
      <p:grpSp>
        <p:nvGrpSpPr>
          <p:cNvPr id="32" name="Group 56"/>
          <p:cNvGrpSpPr/>
          <p:nvPr/>
        </p:nvGrpSpPr>
        <p:grpSpPr>
          <a:xfrm>
            <a:off x="3288850" y="2520231"/>
            <a:ext cx="894474" cy="890904"/>
            <a:chOff x="979606" y="1749746"/>
            <a:chExt cx="1594423" cy="1817802"/>
          </a:xfrm>
        </p:grpSpPr>
        <p:sp>
          <p:nvSpPr>
            <p:cNvPr id="58" name="TextBox 57"/>
            <p:cNvSpPr txBox="1"/>
            <p:nvPr/>
          </p:nvSpPr>
          <p:spPr>
            <a:xfrm>
              <a:off x="1064096" y="1749746"/>
              <a:ext cx="1425445" cy="414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章节测试</a:t>
              </a:r>
              <a:endPara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979606" y="2663246"/>
              <a:ext cx="1594423" cy="9043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800" dirty="0">
                  <a:latin typeface="Arial" pitchFamily="34" charset="0"/>
                  <a:ea typeface="微软雅黑" pitchFamily="34" charset="-122"/>
                  <a:sym typeface="Arial" pitchFamily="34" charset="0"/>
                </a:rPr>
                <a:t>所有章测试得分之和</a:t>
              </a:r>
              <a:r>
                <a:rPr lang="en-US" altLang="zh-CN" sz="800" dirty="0">
                  <a:latin typeface="Arial" pitchFamily="34" charset="0"/>
                  <a:ea typeface="微软雅黑" pitchFamily="34" charset="-122"/>
                  <a:sym typeface="Arial" pitchFamily="34" charset="0"/>
                </a:rPr>
                <a:t>/</a:t>
              </a:r>
              <a:r>
                <a:rPr lang="zh-CN" altLang="en-US" sz="800" dirty="0">
                  <a:latin typeface="Arial" pitchFamily="34" charset="0"/>
                  <a:ea typeface="微软雅黑" pitchFamily="34" charset="-122"/>
                  <a:sym typeface="Arial" pitchFamily="34" charset="0"/>
                </a:rPr>
                <a:t>所有章测试总分*章测试百分比</a:t>
              </a: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379009" y="4429849"/>
            <a:ext cx="643086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00" dirty="0">
                <a:latin typeface="Arial" pitchFamily="34" charset="0"/>
                <a:ea typeface="微软雅黑" pitchFamily="34" charset="-122"/>
                <a:sym typeface="Arial" pitchFamily="34" charset="0"/>
              </a:rPr>
              <a:t>学习结束之前，观看完视频完成章节测试可获得进度成绩，合理规划学习行为、积极参与问答讨论可获得行为成绩。若期末考试有主观题，则由老师批阅后手动发布成绩。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05" y="625361"/>
            <a:ext cx="1659496" cy="3351829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" y="527262"/>
            <a:ext cx="1529931" cy="3351829"/>
          </a:xfrm>
          <a:prstGeom prst="rect">
            <a:avLst/>
          </a:prstGeom>
        </p:spPr>
      </p:pic>
      <p:sp>
        <p:nvSpPr>
          <p:cNvPr id="46" name="圆角矩形 45"/>
          <p:cNvSpPr/>
          <p:nvPr/>
        </p:nvSpPr>
        <p:spPr>
          <a:xfrm>
            <a:off x="6371405" y="-2808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688" y="50312"/>
            <a:ext cx="2546965" cy="43913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2494158" y="915566"/>
            <a:ext cx="1471002" cy="2597373"/>
            <a:chOff x="1750102" y="1712681"/>
            <a:chExt cx="1492777" cy="3272369"/>
          </a:xfrm>
        </p:grpSpPr>
        <p:sp>
          <p:nvSpPr>
            <p:cNvPr id="39" name="Freeform 7"/>
            <p:cNvSpPr/>
            <p:nvPr/>
          </p:nvSpPr>
          <p:spPr bwMode="auto">
            <a:xfrm>
              <a:off x="1750102" y="3551167"/>
              <a:ext cx="1492777" cy="961382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en-US" sz="1400" kern="0" dirty="0">
                <a:solidFill>
                  <a:sysClr val="windowText" lastClr="000000"/>
                </a:solidFill>
                <a:latin typeface="微软雅黑" pitchFamily="34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33701" y="4616677"/>
              <a:ext cx="1149890" cy="368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25170">
                <a:defRPr/>
              </a:pPr>
              <a:r>
                <a:rPr lang="zh-CN" altLang="en-US" sz="1300" kern="0" dirty="0">
                  <a:latin typeface="微软雅黑" pitchFamily="34" charset="-122"/>
                </a:rPr>
                <a:t>平时成绩</a:t>
              </a:r>
              <a:endParaRPr lang="id-ID" sz="1300" kern="0" dirty="0">
                <a:latin typeface="微软雅黑" pitchFamily="34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98159" y="1712681"/>
              <a:ext cx="796662" cy="4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25170">
                <a:defRPr/>
              </a:pPr>
              <a:r>
                <a:rPr lang="en-US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</a:rPr>
                <a:t>20</a:t>
              </a:r>
              <a:r>
                <a:rPr lang="id-ID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</a:rPr>
                <a:t>%</a:t>
              </a:r>
            </a:p>
          </p:txBody>
        </p:sp>
        <p:cxnSp>
          <p:nvCxnSpPr>
            <p:cNvPr id="42" name="Straight Connector 19"/>
            <p:cNvCxnSpPr/>
            <p:nvPr/>
          </p:nvCxnSpPr>
          <p:spPr>
            <a:xfrm rot="5400000" flipV="1">
              <a:off x="1996099" y="2845896"/>
              <a:ext cx="1017096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3" name="Group 20"/>
          <p:cNvGrpSpPr/>
          <p:nvPr/>
        </p:nvGrpSpPr>
        <p:grpSpPr>
          <a:xfrm>
            <a:off x="3491880" y="915566"/>
            <a:ext cx="1471002" cy="2592513"/>
            <a:chOff x="2762594" y="1712681"/>
            <a:chExt cx="1492777" cy="3266246"/>
          </a:xfrm>
        </p:grpSpPr>
        <p:sp>
          <p:nvSpPr>
            <p:cNvPr id="44" name="Freeform 7"/>
            <p:cNvSpPr/>
            <p:nvPr/>
          </p:nvSpPr>
          <p:spPr bwMode="auto">
            <a:xfrm>
              <a:off x="2762594" y="3074873"/>
              <a:ext cx="1492777" cy="143767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en-US" sz="1400" kern="0" dirty="0">
                <a:solidFill>
                  <a:sysClr val="windowText" lastClr="000000"/>
                </a:solidFill>
                <a:latin typeface="微软雅黑" pitchFamily="34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94820" y="4610554"/>
              <a:ext cx="1149890" cy="368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25170">
                <a:defRPr/>
              </a:pPr>
              <a:r>
                <a:rPr lang="zh-CN" altLang="en-US" sz="1300" kern="0" dirty="0">
                  <a:latin typeface="微软雅黑" pitchFamily="34" charset="-122"/>
                </a:rPr>
                <a:t>章测试</a:t>
              </a:r>
              <a:endParaRPr lang="id-ID" sz="1300" kern="0" dirty="0">
                <a:latin typeface="微软雅黑" pitchFamily="34" charset="-12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90149" y="1712681"/>
              <a:ext cx="828537" cy="4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25170">
                <a:defRPr/>
              </a:pPr>
              <a:r>
                <a:rPr lang="en-US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</a:rPr>
                <a:t>40</a:t>
              </a:r>
              <a:r>
                <a:rPr lang="id-ID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</a:rPr>
                <a:t>%</a:t>
              </a:r>
            </a:p>
          </p:txBody>
        </p:sp>
        <p:cxnSp>
          <p:nvCxnSpPr>
            <p:cNvPr id="47" name="Straight Connector 24"/>
            <p:cNvCxnSpPr/>
            <p:nvPr/>
          </p:nvCxnSpPr>
          <p:spPr>
            <a:xfrm rot="5400000" flipV="1">
              <a:off x="3215270" y="2608150"/>
              <a:ext cx="540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4" name="Group 25"/>
          <p:cNvGrpSpPr/>
          <p:nvPr/>
        </p:nvGrpSpPr>
        <p:grpSpPr>
          <a:xfrm>
            <a:off x="4631109" y="912251"/>
            <a:ext cx="1471002" cy="2595826"/>
            <a:chOff x="3918686" y="1708505"/>
            <a:chExt cx="1492777" cy="3270421"/>
          </a:xfrm>
        </p:grpSpPr>
        <p:sp>
          <p:nvSpPr>
            <p:cNvPr id="49" name="Freeform 7"/>
            <p:cNvSpPr/>
            <p:nvPr/>
          </p:nvSpPr>
          <p:spPr bwMode="auto">
            <a:xfrm>
              <a:off x="3918686" y="3068751"/>
              <a:ext cx="1492777" cy="1443796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725170">
                <a:defRPr/>
              </a:pPr>
              <a:endParaRPr lang="en-US" sz="1400" kern="0" dirty="0">
                <a:solidFill>
                  <a:sysClr val="windowText" lastClr="000000"/>
                </a:solidFill>
                <a:latin typeface="微软雅黑" pitchFamily="34" charset="-12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76756" y="4610553"/>
              <a:ext cx="1149890" cy="368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25170">
                <a:defRPr/>
              </a:pPr>
              <a:r>
                <a:rPr lang="zh-CN" altLang="en-US" sz="1300" kern="0" dirty="0">
                  <a:latin typeface="微软雅黑" pitchFamily="34" charset="-122"/>
                </a:rPr>
                <a:t>期末考试</a:t>
              </a:r>
              <a:endParaRPr lang="id-ID" sz="1300" kern="0" dirty="0">
                <a:latin typeface="微软雅黑" pitchFamily="3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16129" y="1708505"/>
              <a:ext cx="682723" cy="4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25170">
                <a:defRPr/>
              </a:pPr>
              <a:r>
                <a:rPr lang="en-US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</a:rPr>
                <a:t>40</a:t>
              </a:r>
              <a:r>
                <a:rPr lang="id-ID" sz="16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</a:rPr>
                <a:t>%</a:t>
              </a:r>
            </a:p>
          </p:txBody>
        </p:sp>
        <p:cxnSp>
          <p:nvCxnSpPr>
            <p:cNvPr id="52" name="Straight Connector 30"/>
            <p:cNvCxnSpPr/>
            <p:nvPr/>
          </p:nvCxnSpPr>
          <p:spPr>
            <a:xfrm>
              <a:off x="4665073" y="2355355"/>
              <a:ext cx="3" cy="52494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sp>
        <p:nvSpPr>
          <p:cNvPr id="73" name="Content Placeholder 2"/>
          <p:cNvSpPr txBox="1"/>
          <p:nvPr/>
        </p:nvSpPr>
        <p:spPr>
          <a:xfrm>
            <a:off x="906506" y="3904022"/>
            <a:ext cx="7222188" cy="899976"/>
          </a:xfrm>
          <a:prstGeom prst="rect">
            <a:avLst/>
          </a:prstGeom>
        </p:spPr>
        <p:txBody>
          <a:bodyPr vert="horz" lIns="72545" tIns="36272" rIns="72545" bIns="3627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1400" dirty="0"/>
              <a:t>期末考试若为全客观题，则总成绩在考试截止日期后的</a:t>
            </a:r>
            <a:r>
              <a:rPr lang="en-US" altLang="zh-CN" sz="1400" dirty="0"/>
              <a:t>48</a:t>
            </a:r>
            <a:r>
              <a:rPr lang="zh-CN" altLang="zh-CN" sz="1400" dirty="0"/>
              <a:t>小时自动发布。</a:t>
            </a:r>
            <a:endParaRPr lang="zh-CN" altLang="zh-CN" sz="1400" dirty="0"/>
          </a:p>
          <a:p>
            <a:r>
              <a:rPr lang="zh-CN" altLang="zh-CN" sz="1400" dirty="0"/>
              <a:t>期末考试若含有主观题，则总成绩需要等到老师批阅完班级内所有学生的试卷后手动发布，具体发布时间以老师操作为准。</a:t>
            </a:r>
          </a:p>
        </p:txBody>
      </p:sp>
      <p:sp>
        <p:nvSpPr>
          <p:cNvPr id="43" name="圆角矩形 42"/>
          <p:cNvSpPr/>
          <p:nvPr/>
        </p:nvSpPr>
        <p:spPr>
          <a:xfrm>
            <a:off x="6334957" y="0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240" y="53120"/>
            <a:ext cx="2546965" cy="43913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/>
          <p:nvPr/>
        </p:nvPicPr>
        <p:blipFill rotWithShape="1">
          <a:blip r:embed="rId1"/>
          <a:srcRect b="24919"/>
          <a:stretch>
            <a:fillRect/>
          </a:stretch>
        </p:blipFill>
        <p:spPr bwMode="auto">
          <a:xfrm>
            <a:off x="5876299" y="615235"/>
            <a:ext cx="2672715" cy="3108960"/>
          </a:xfrm>
          <a:prstGeom prst="rect">
            <a:avLst/>
          </a:prstGeom>
          <a:noFill/>
          <a:ln>
            <a:noFill/>
          </a:ln>
        </p:spPr>
      </p:pic>
      <p:sp>
        <p:nvSpPr>
          <p:cNvPr id="52233" name="Freeform 239"/>
          <p:cNvSpPr>
            <a:spLocks noEditPoints="1"/>
          </p:cNvSpPr>
          <p:nvPr/>
        </p:nvSpPr>
        <p:spPr bwMode="auto">
          <a:xfrm>
            <a:off x="3430192" y="1815704"/>
            <a:ext cx="2000250" cy="2000250"/>
          </a:xfrm>
          <a:custGeom>
            <a:avLst/>
            <a:gdLst>
              <a:gd name="T0" fmla="*/ 2147483647 w 2116"/>
              <a:gd name="T1" fmla="*/ 2147483647 h 2116"/>
              <a:gd name="T2" fmla="*/ 2147483647 w 2116"/>
              <a:gd name="T3" fmla="*/ 2147483647 h 2116"/>
              <a:gd name="T4" fmla="*/ 2147483647 w 2116"/>
              <a:gd name="T5" fmla="*/ 2147483647 h 2116"/>
              <a:gd name="T6" fmla="*/ 2147483647 w 2116"/>
              <a:gd name="T7" fmla="*/ 2147483647 h 2116"/>
              <a:gd name="T8" fmla="*/ 2147483647 w 2116"/>
              <a:gd name="T9" fmla="*/ 2147483647 h 2116"/>
              <a:gd name="T10" fmla="*/ 2147483647 w 2116"/>
              <a:gd name="T11" fmla="*/ 2147483647 h 2116"/>
              <a:gd name="T12" fmla="*/ 2147483647 w 2116"/>
              <a:gd name="T13" fmla="*/ 2147483647 h 2116"/>
              <a:gd name="T14" fmla="*/ 2147483647 w 2116"/>
              <a:gd name="T15" fmla="*/ 2147483647 h 2116"/>
              <a:gd name="T16" fmla="*/ 2147483647 w 2116"/>
              <a:gd name="T17" fmla="*/ 0 h 2116"/>
              <a:gd name="T18" fmla="*/ 2147483647 w 2116"/>
              <a:gd name="T19" fmla="*/ 2147483647 h 2116"/>
              <a:gd name="T20" fmla="*/ 2147483647 w 2116"/>
              <a:gd name="T21" fmla="*/ 2147483647 h 2116"/>
              <a:gd name="T22" fmla="*/ 2147483647 w 2116"/>
              <a:gd name="T23" fmla="*/ 2147483647 h 2116"/>
              <a:gd name="T24" fmla="*/ 2147483647 w 2116"/>
              <a:gd name="T25" fmla="*/ 2147483647 h 2116"/>
              <a:gd name="T26" fmla="*/ 2147483647 w 2116"/>
              <a:gd name="T27" fmla="*/ 2147483647 h 2116"/>
              <a:gd name="T28" fmla="*/ 2147483647 w 2116"/>
              <a:gd name="T29" fmla="*/ 2147483647 h 2116"/>
              <a:gd name="T30" fmla="*/ 2147483647 w 2116"/>
              <a:gd name="T31" fmla="*/ 2147483647 h 2116"/>
              <a:gd name="T32" fmla="*/ 0 w 2116"/>
              <a:gd name="T33" fmla="*/ 2147483647 h 2116"/>
              <a:gd name="T34" fmla="*/ 2147483647 w 2116"/>
              <a:gd name="T35" fmla="*/ 2147483647 h 2116"/>
              <a:gd name="T36" fmla="*/ 2147483647 w 2116"/>
              <a:gd name="T37" fmla="*/ 2147483647 h 2116"/>
              <a:gd name="T38" fmla="*/ 2147483647 w 2116"/>
              <a:gd name="T39" fmla="*/ 2147483647 h 2116"/>
              <a:gd name="T40" fmla="*/ 2147483647 w 2116"/>
              <a:gd name="T41" fmla="*/ 2147483647 h 2116"/>
              <a:gd name="T42" fmla="*/ 2147483647 w 2116"/>
              <a:gd name="T43" fmla="*/ 2147483647 h 2116"/>
              <a:gd name="T44" fmla="*/ 2147483647 w 2116"/>
              <a:gd name="T45" fmla="*/ 2147483647 h 2116"/>
              <a:gd name="T46" fmla="*/ 2147483647 w 2116"/>
              <a:gd name="T47" fmla="*/ 2147483647 h 2116"/>
              <a:gd name="T48" fmla="*/ 2147483647 w 2116"/>
              <a:gd name="T49" fmla="*/ 2147483647 h 2116"/>
              <a:gd name="T50" fmla="*/ 2147483647 w 2116"/>
              <a:gd name="T51" fmla="*/ 2147483647 h 2116"/>
              <a:gd name="T52" fmla="*/ 2147483647 w 2116"/>
              <a:gd name="T53" fmla="*/ 2147483647 h 2116"/>
              <a:gd name="T54" fmla="*/ 2147483647 w 2116"/>
              <a:gd name="T55" fmla="*/ 2147483647 h 2116"/>
              <a:gd name="T56" fmla="*/ 2147483647 w 2116"/>
              <a:gd name="T57" fmla="*/ 2147483647 h 2116"/>
              <a:gd name="T58" fmla="*/ 2147483647 w 2116"/>
              <a:gd name="T59" fmla="*/ 2147483647 h 2116"/>
              <a:gd name="T60" fmla="*/ 2147483647 w 2116"/>
              <a:gd name="T61" fmla="*/ 2147483647 h 2116"/>
              <a:gd name="T62" fmla="*/ 2147483647 w 2116"/>
              <a:gd name="T63" fmla="*/ 2147483647 h 2116"/>
              <a:gd name="T64" fmla="*/ 2147483647 w 2116"/>
              <a:gd name="T65" fmla="*/ 2147483647 h 2116"/>
              <a:gd name="T66" fmla="*/ 2147483647 w 2116"/>
              <a:gd name="T67" fmla="*/ 2147483647 h 2116"/>
              <a:gd name="T68" fmla="*/ 2147483647 w 2116"/>
              <a:gd name="T69" fmla="*/ 2147483647 h 211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116"/>
              <a:gd name="T106" fmla="*/ 0 h 2116"/>
              <a:gd name="T107" fmla="*/ 2116 w 2116"/>
              <a:gd name="T108" fmla="*/ 2116 h 211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bg1"/>
            </a:solidFill>
            <a:round/>
          </a:ln>
        </p:spPr>
        <p:txBody>
          <a:bodyPr lIns="68559" tIns="34280" rIns="68559" bIns="34280"/>
          <a:lstStyle/>
          <a:p>
            <a:endParaRPr lang="zh-CN" altLang="en-US"/>
          </a:p>
        </p:txBody>
      </p:sp>
      <p:sp>
        <p:nvSpPr>
          <p:cNvPr id="52234" name="Freeform 240"/>
          <p:cNvSpPr>
            <a:spLocks noEditPoints="1"/>
          </p:cNvSpPr>
          <p:nvPr/>
        </p:nvSpPr>
        <p:spPr bwMode="auto">
          <a:xfrm>
            <a:off x="1963343" y="2750345"/>
            <a:ext cx="1739503" cy="1739504"/>
          </a:xfrm>
          <a:custGeom>
            <a:avLst/>
            <a:gdLst>
              <a:gd name="T0" fmla="*/ 2147483647 w 1840"/>
              <a:gd name="T1" fmla="*/ 2147483647 h 1840"/>
              <a:gd name="T2" fmla="*/ 2147483647 w 1840"/>
              <a:gd name="T3" fmla="*/ 2147483647 h 1840"/>
              <a:gd name="T4" fmla="*/ 2147483647 w 1840"/>
              <a:gd name="T5" fmla="*/ 2147483647 h 1840"/>
              <a:gd name="T6" fmla="*/ 2147483647 w 1840"/>
              <a:gd name="T7" fmla="*/ 2147483647 h 1840"/>
              <a:gd name="T8" fmla="*/ 2147483647 w 1840"/>
              <a:gd name="T9" fmla="*/ 2147483647 h 1840"/>
              <a:gd name="T10" fmla="*/ 2147483647 w 1840"/>
              <a:gd name="T11" fmla="*/ 2147483647 h 1840"/>
              <a:gd name="T12" fmla="*/ 2147483647 w 1840"/>
              <a:gd name="T13" fmla="*/ 2147483647 h 1840"/>
              <a:gd name="T14" fmla="*/ 2147483647 w 1840"/>
              <a:gd name="T15" fmla="*/ 2147483647 h 1840"/>
              <a:gd name="T16" fmla="*/ 2147483647 w 1840"/>
              <a:gd name="T17" fmla="*/ 0 h 1840"/>
              <a:gd name="T18" fmla="*/ 2147483647 w 1840"/>
              <a:gd name="T19" fmla="*/ 2147483647 h 1840"/>
              <a:gd name="T20" fmla="*/ 2147483647 w 1840"/>
              <a:gd name="T21" fmla="*/ 2147483647 h 1840"/>
              <a:gd name="T22" fmla="*/ 2147483647 w 1840"/>
              <a:gd name="T23" fmla="*/ 2147483647 h 1840"/>
              <a:gd name="T24" fmla="*/ 2147483647 w 1840"/>
              <a:gd name="T25" fmla="*/ 2147483647 h 1840"/>
              <a:gd name="T26" fmla="*/ 2147483647 w 1840"/>
              <a:gd name="T27" fmla="*/ 2147483647 h 1840"/>
              <a:gd name="T28" fmla="*/ 2147483647 w 1840"/>
              <a:gd name="T29" fmla="*/ 2147483647 h 1840"/>
              <a:gd name="T30" fmla="*/ 2147483647 w 1840"/>
              <a:gd name="T31" fmla="*/ 2147483647 h 1840"/>
              <a:gd name="T32" fmla="*/ 0 w 1840"/>
              <a:gd name="T33" fmla="*/ 2147483647 h 1840"/>
              <a:gd name="T34" fmla="*/ 2147483647 w 1840"/>
              <a:gd name="T35" fmla="*/ 2147483647 h 1840"/>
              <a:gd name="T36" fmla="*/ 2147483647 w 1840"/>
              <a:gd name="T37" fmla="*/ 2147483647 h 1840"/>
              <a:gd name="T38" fmla="*/ 2147483647 w 1840"/>
              <a:gd name="T39" fmla="*/ 2147483647 h 1840"/>
              <a:gd name="T40" fmla="*/ 2147483647 w 1840"/>
              <a:gd name="T41" fmla="*/ 2147483647 h 1840"/>
              <a:gd name="T42" fmla="*/ 2147483647 w 1840"/>
              <a:gd name="T43" fmla="*/ 2147483647 h 1840"/>
              <a:gd name="T44" fmla="*/ 2147483647 w 1840"/>
              <a:gd name="T45" fmla="*/ 2147483647 h 1840"/>
              <a:gd name="T46" fmla="*/ 2147483647 w 1840"/>
              <a:gd name="T47" fmla="*/ 2147483647 h 1840"/>
              <a:gd name="T48" fmla="*/ 2147483647 w 1840"/>
              <a:gd name="T49" fmla="*/ 2147483647 h 1840"/>
              <a:gd name="T50" fmla="*/ 2147483647 w 1840"/>
              <a:gd name="T51" fmla="*/ 2147483647 h 1840"/>
              <a:gd name="T52" fmla="*/ 2147483647 w 1840"/>
              <a:gd name="T53" fmla="*/ 2147483647 h 1840"/>
              <a:gd name="T54" fmla="*/ 2147483647 w 1840"/>
              <a:gd name="T55" fmla="*/ 2147483647 h 1840"/>
              <a:gd name="T56" fmla="*/ 2147483647 w 1840"/>
              <a:gd name="T57" fmla="*/ 2147483647 h 1840"/>
              <a:gd name="T58" fmla="*/ 2147483647 w 1840"/>
              <a:gd name="T59" fmla="*/ 2147483647 h 1840"/>
              <a:gd name="T60" fmla="*/ 2147483647 w 1840"/>
              <a:gd name="T61" fmla="*/ 2147483647 h 1840"/>
              <a:gd name="T62" fmla="*/ 2147483647 w 1840"/>
              <a:gd name="T63" fmla="*/ 2147483647 h 1840"/>
              <a:gd name="T64" fmla="*/ 2147483647 w 1840"/>
              <a:gd name="T65" fmla="*/ 2147483647 h 1840"/>
              <a:gd name="T66" fmla="*/ 2147483647 w 1840"/>
              <a:gd name="T67" fmla="*/ 2147483647 h 1840"/>
              <a:gd name="T68" fmla="*/ 2147483647 w 1840"/>
              <a:gd name="T69" fmla="*/ 2147483647 h 18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40"/>
              <a:gd name="T106" fmla="*/ 0 h 1840"/>
              <a:gd name="T107" fmla="*/ 1840 w 1840"/>
              <a:gd name="T108" fmla="*/ 1840 h 18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bg1"/>
            </a:solidFill>
            <a:round/>
          </a:ln>
        </p:spPr>
        <p:txBody>
          <a:bodyPr lIns="68559" tIns="34280" rIns="68559" bIns="34280"/>
          <a:lstStyle/>
          <a:p>
            <a:endParaRPr lang="zh-CN" altLang="en-US"/>
          </a:p>
        </p:txBody>
      </p:sp>
      <p:sp>
        <p:nvSpPr>
          <p:cNvPr id="154638" name="Freeform 241"/>
          <p:cNvSpPr>
            <a:spLocks noEditPoints="1"/>
          </p:cNvSpPr>
          <p:nvPr/>
        </p:nvSpPr>
        <p:spPr bwMode="auto">
          <a:xfrm>
            <a:off x="864395" y="2383633"/>
            <a:ext cx="1262063" cy="1262063"/>
          </a:xfrm>
          <a:custGeom>
            <a:avLst/>
            <a:gdLst>
              <a:gd name="T0" fmla="*/ 2147483647 w 1335"/>
              <a:gd name="T1" fmla="*/ 2147483647 h 1335"/>
              <a:gd name="T2" fmla="*/ 2147483647 w 1335"/>
              <a:gd name="T3" fmla="*/ 2147483647 h 1335"/>
              <a:gd name="T4" fmla="*/ 2147483647 w 1335"/>
              <a:gd name="T5" fmla="*/ 2147483647 h 1335"/>
              <a:gd name="T6" fmla="*/ 2147483647 w 1335"/>
              <a:gd name="T7" fmla="*/ 2147483647 h 1335"/>
              <a:gd name="T8" fmla="*/ 2147483647 w 1335"/>
              <a:gd name="T9" fmla="*/ 2147483647 h 1335"/>
              <a:gd name="T10" fmla="*/ 2147483647 w 1335"/>
              <a:gd name="T11" fmla="*/ 2147483647 h 1335"/>
              <a:gd name="T12" fmla="*/ 2147483647 w 1335"/>
              <a:gd name="T13" fmla="*/ 2147483647 h 1335"/>
              <a:gd name="T14" fmla="*/ 2147483647 w 1335"/>
              <a:gd name="T15" fmla="*/ 2147483647 h 1335"/>
              <a:gd name="T16" fmla="*/ 2147483647 w 1335"/>
              <a:gd name="T17" fmla="*/ 0 h 1335"/>
              <a:gd name="T18" fmla="*/ 2147483647 w 1335"/>
              <a:gd name="T19" fmla="*/ 2147483647 h 1335"/>
              <a:gd name="T20" fmla="*/ 2147483647 w 1335"/>
              <a:gd name="T21" fmla="*/ 2147483647 h 1335"/>
              <a:gd name="T22" fmla="*/ 2147483647 w 1335"/>
              <a:gd name="T23" fmla="*/ 2147483647 h 1335"/>
              <a:gd name="T24" fmla="*/ 2147483647 w 1335"/>
              <a:gd name="T25" fmla="*/ 2147483647 h 1335"/>
              <a:gd name="T26" fmla="*/ 2147483647 w 1335"/>
              <a:gd name="T27" fmla="*/ 2147483647 h 1335"/>
              <a:gd name="T28" fmla="*/ 2147483647 w 1335"/>
              <a:gd name="T29" fmla="*/ 2147483647 h 1335"/>
              <a:gd name="T30" fmla="*/ 2147483647 w 1335"/>
              <a:gd name="T31" fmla="*/ 2147483647 h 1335"/>
              <a:gd name="T32" fmla="*/ 0 w 1335"/>
              <a:gd name="T33" fmla="*/ 2147483647 h 1335"/>
              <a:gd name="T34" fmla="*/ 2147483647 w 1335"/>
              <a:gd name="T35" fmla="*/ 2147483647 h 1335"/>
              <a:gd name="T36" fmla="*/ 2147483647 w 1335"/>
              <a:gd name="T37" fmla="*/ 2147483647 h 1335"/>
              <a:gd name="T38" fmla="*/ 2147483647 w 1335"/>
              <a:gd name="T39" fmla="*/ 2147483647 h 1335"/>
              <a:gd name="T40" fmla="*/ 2147483647 w 1335"/>
              <a:gd name="T41" fmla="*/ 2147483647 h 1335"/>
              <a:gd name="T42" fmla="*/ 2147483647 w 1335"/>
              <a:gd name="T43" fmla="*/ 2147483647 h 1335"/>
              <a:gd name="T44" fmla="*/ 2147483647 w 1335"/>
              <a:gd name="T45" fmla="*/ 2147483647 h 1335"/>
              <a:gd name="T46" fmla="*/ 2147483647 w 1335"/>
              <a:gd name="T47" fmla="*/ 2147483647 h 1335"/>
              <a:gd name="T48" fmla="*/ 2147483647 w 1335"/>
              <a:gd name="T49" fmla="*/ 2147483647 h 1335"/>
              <a:gd name="T50" fmla="*/ 2147483647 w 1335"/>
              <a:gd name="T51" fmla="*/ 2147483647 h 1335"/>
              <a:gd name="T52" fmla="*/ 2147483647 w 1335"/>
              <a:gd name="T53" fmla="*/ 2147483647 h 1335"/>
              <a:gd name="T54" fmla="*/ 2147483647 w 1335"/>
              <a:gd name="T55" fmla="*/ 2147483647 h 1335"/>
              <a:gd name="T56" fmla="*/ 2147483647 w 1335"/>
              <a:gd name="T57" fmla="*/ 2147483647 h 1335"/>
              <a:gd name="T58" fmla="*/ 2147483647 w 1335"/>
              <a:gd name="T59" fmla="*/ 2147483647 h 1335"/>
              <a:gd name="T60" fmla="*/ 2147483647 w 1335"/>
              <a:gd name="T61" fmla="*/ 2147483647 h 1335"/>
              <a:gd name="T62" fmla="*/ 2147483647 w 1335"/>
              <a:gd name="T63" fmla="*/ 2147483647 h 1335"/>
              <a:gd name="T64" fmla="*/ 2147483647 w 1335"/>
              <a:gd name="T65" fmla="*/ 2147483647 h 1335"/>
              <a:gd name="T66" fmla="*/ 2147483647 w 1335"/>
              <a:gd name="T67" fmla="*/ 2147483647 h 1335"/>
              <a:gd name="T68" fmla="*/ 2147483647 w 1335"/>
              <a:gd name="T69" fmla="*/ 2147483647 h 133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35"/>
              <a:gd name="T106" fmla="*/ 0 h 1335"/>
              <a:gd name="T107" fmla="*/ 1335 w 1335"/>
              <a:gd name="T108" fmla="*/ 1335 h 133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  <a:round/>
          </a:ln>
        </p:spPr>
        <p:txBody>
          <a:bodyPr lIns="68559" tIns="34280" rIns="68559" bIns="34280"/>
          <a:lstStyle/>
          <a:p>
            <a:endParaRPr lang="zh-CN" altLang="en-US"/>
          </a:p>
        </p:txBody>
      </p:sp>
      <p:sp>
        <p:nvSpPr>
          <p:cNvPr id="52236" name="Freeform 247"/>
          <p:cNvSpPr>
            <a:spLocks noEditPoints="1"/>
          </p:cNvSpPr>
          <p:nvPr/>
        </p:nvSpPr>
        <p:spPr bwMode="auto">
          <a:xfrm>
            <a:off x="2596754" y="3384947"/>
            <a:ext cx="472678" cy="471488"/>
          </a:xfrm>
          <a:custGeom>
            <a:avLst/>
            <a:gdLst>
              <a:gd name="T0" fmla="*/ 2147483647 w 500"/>
              <a:gd name="T1" fmla="*/ 2147483647 h 499"/>
              <a:gd name="T2" fmla="*/ 0 w 500"/>
              <a:gd name="T3" fmla="*/ 2147483647 h 499"/>
              <a:gd name="T4" fmla="*/ 2147483647 w 500"/>
              <a:gd name="T5" fmla="*/ 0 h 499"/>
              <a:gd name="T6" fmla="*/ 2147483647 w 500"/>
              <a:gd name="T7" fmla="*/ 2147483647 h 499"/>
              <a:gd name="T8" fmla="*/ 2147483647 w 500"/>
              <a:gd name="T9" fmla="*/ 2147483647 h 499"/>
              <a:gd name="T10" fmla="*/ 2147483647 w 500"/>
              <a:gd name="T11" fmla="*/ 2147483647 h 499"/>
              <a:gd name="T12" fmla="*/ 2147483647 w 500"/>
              <a:gd name="T13" fmla="*/ 2147483647 h 499"/>
              <a:gd name="T14" fmla="*/ 2147483647 w 500"/>
              <a:gd name="T15" fmla="*/ 2147483647 h 499"/>
              <a:gd name="T16" fmla="*/ 2147483647 w 500"/>
              <a:gd name="T17" fmla="*/ 2147483647 h 499"/>
              <a:gd name="T18" fmla="*/ 2147483647 w 500"/>
              <a:gd name="T19" fmla="*/ 2147483647 h 4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0"/>
              <a:gd name="T31" fmla="*/ 0 h 499"/>
              <a:gd name="T32" fmla="*/ 500 w 500"/>
              <a:gd name="T33" fmla="*/ 499 h 49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0" h="499">
                <a:moveTo>
                  <a:pt x="250" y="499"/>
                </a:moveTo>
                <a:cubicBezTo>
                  <a:pt x="112" y="499"/>
                  <a:pt x="0" y="387"/>
                  <a:pt x="0" y="249"/>
                </a:cubicBezTo>
                <a:cubicBezTo>
                  <a:pt x="0" y="112"/>
                  <a:pt x="112" y="0"/>
                  <a:pt x="250" y="0"/>
                </a:cubicBezTo>
                <a:cubicBezTo>
                  <a:pt x="388" y="0"/>
                  <a:pt x="500" y="112"/>
                  <a:pt x="500" y="249"/>
                </a:cubicBezTo>
                <a:cubicBezTo>
                  <a:pt x="500" y="387"/>
                  <a:pt x="388" y="499"/>
                  <a:pt x="250" y="499"/>
                </a:cubicBezTo>
                <a:close/>
                <a:moveTo>
                  <a:pt x="250" y="140"/>
                </a:moveTo>
                <a:cubicBezTo>
                  <a:pt x="190" y="140"/>
                  <a:pt x="140" y="189"/>
                  <a:pt x="140" y="249"/>
                </a:cubicBezTo>
                <a:cubicBezTo>
                  <a:pt x="140" y="310"/>
                  <a:pt x="190" y="359"/>
                  <a:pt x="250" y="359"/>
                </a:cubicBezTo>
                <a:cubicBezTo>
                  <a:pt x="311" y="359"/>
                  <a:pt x="360" y="310"/>
                  <a:pt x="360" y="249"/>
                </a:cubicBezTo>
                <a:cubicBezTo>
                  <a:pt x="360" y="189"/>
                  <a:pt x="311" y="140"/>
                  <a:pt x="250" y="14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bg1"/>
            </a:solidFill>
            <a:round/>
          </a:ln>
        </p:spPr>
        <p:txBody>
          <a:bodyPr lIns="68559" tIns="34280" rIns="68559" bIns="34280"/>
          <a:lstStyle/>
          <a:p>
            <a:endParaRPr lang="zh-CN" altLang="en-US"/>
          </a:p>
        </p:txBody>
      </p:sp>
      <p:sp>
        <p:nvSpPr>
          <p:cNvPr id="52237" name="Freeform 248"/>
          <p:cNvSpPr>
            <a:spLocks noEditPoints="1"/>
          </p:cNvSpPr>
          <p:nvPr/>
        </p:nvSpPr>
        <p:spPr bwMode="auto">
          <a:xfrm>
            <a:off x="4169570" y="2544369"/>
            <a:ext cx="541735" cy="544115"/>
          </a:xfrm>
          <a:custGeom>
            <a:avLst/>
            <a:gdLst>
              <a:gd name="T0" fmla="*/ 2147483647 w 574"/>
              <a:gd name="T1" fmla="*/ 2147483647 h 575"/>
              <a:gd name="T2" fmla="*/ 0 w 574"/>
              <a:gd name="T3" fmla="*/ 2147483647 h 575"/>
              <a:gd name="T4" fmla="*/ 2147483647 w 574"/>
              <a:gd name="T5" fmla="*/ 0 h 575"/>
              <a:gd name="T6" fmla="*/ 2147483647 w 574"/>
              <a:gd name="T7" fmla="*/ 2147483647 h 575"/>
              <a:gd name="T8" fmla="*/ 2147483647 w 574"/>
              <a:gd name="T9" fmla="*/ 2147483647 h 575"/>
              <a:gd name="T10" fmla="*/ 2147483647 w 574"/>
              <a:gd name="T11" fmla="*/ 2147483647 h 575"/>
              <a:gd name="T12" fmla="*/ 2147483647 w 574"/>
              <a:gd name="T13" fmla="*/ 2147483647 h 575"/>
              <a:gd name="T14" fmla="*/ 2147483647 w 574"/>
              <a:gd name="T15" fmla="*/ 2147483647 h 575"/>
              <a:gd name="T16" fmla="*/ 2147483647 w 574"/>
              <a:gd name="T17" fmla="*/ 2147483647 h 575"/>
              <a:gd name="T18" fmla="*/ 2147483647 w 574"/>
              <a:gd name="T19" fmla="*/ 2147483647 h 5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74"/>
              <a:gd name="T31" fmla="*/ 0 h 575"/>
              <a:gd name="T32" fmla="*/ 574 w 574"/>
              <a:gd name="T33" fmla="*/ 575 h 5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4" h="575">
                <a:moveTo>
                  <a:pt x="287" y="575"/>
                </a:moveTo>
                <a:cubicBezTo>
                  <a:pt x="129" y="575"/>
                  <a:pt x="0" y="446"/>
                  <a:pt x="0" y="287"/>
                </a:cubicBezTo>
                <a:cubicBezTo>
                  <a:pt x="0" y="129"/>
                  <a:pt x="129" y="0"/>
                  <a:pt x="287" y="0"/>
                </a:cubicBezTo>
                <a:cubicBezTo>
                  <a:pt x="446" y="0"/>
                  <a:pt x="574" y="129"/>
                  <a:pt x="574" y="287"/>
                </a:cubicBezTo>
                <a:cubicBezTo>
                  <a:pt x="574" y="446"/>
                  <a:pt x="446" y="575"/>
                  <a:pt x="287" y="575"/>
                </a:cubicBezTo>
                <a:close/>
                <a:moveTo>
                  <a:pt x="287" y="160"/>
                </a:moveTo>
                <a:cubicBezTo>
                  <a:pt x="217" y="160"/>
                  <a:pt x="160" y="217"/>
                  <a:pt x="160" y="287"/>
                </a:cubicBezTo>
                <a:cubicBezTo>
                  <a:pt x="160" y="358"/>
                  <a:pt x="217" y="415"/>
                  <a:pt x="287" y="415"/>
                </a:cubicBezTo>
                <a:cubicBezTo>
                  <a:pt x="357" y="415"/>
                  <a:pt x="414" y="358"/>
                  <a:pt x="414" y="287"/>
                </a:cubicBezTo>
                <a:cubicBezTo>
                  <a:pt x="414" y="217"/>
                  <a:pt x="357" y="160"/>
                  <a:pt x="287" y="16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bg1"/>
            </a:solidFill>
            <a:round/>
          </a:ln>
        </p:spPr>
        <p:txBody>
          <a:bodyPr lIns="68559" tIns="34280" rIns="68559" bIns="34280"/>
          <a:lstStyle/>
          <a:p>
            <a:endParaRPr lang="zh-CN" altLang="en-US"/>
          </a:p>
        </p:txBody>
      </p:sp>
      <p:sp>
        <p:nvSpPr>
          <p:cNvPr id="154641" name="Freeform 249"/>
          <p:cNvSpPr>
            <a:spLocks noEditPoints="1"/>
          </p:cNvSpPr>
          <p:nvPr/>
        </p:nvSpPr>
        <p:spPr bwMode="auto">
          <a:xfrm>
            <a:off x="1325166" y="2845594"/>
            <a:ext cx="342900" cy="342900"/>
          </a:xfrm>
          <a:custGeom>
            <a:avLst/>
            <a:gdLst>
              <a:gd name="T0" fmla="*/ 2147483647 w 363"/>
              <a:gd name="T1" fmla="*/ 2147483647 h 363"/>
              <a:gd name="T2" fmla="*/ 0 w 363"/>
              <a:gd name="T3" fmla="*/ 2147483647 h 363"/>
              <a:gd name="T4" fmla="*/ 2147483647 w 363"/>
              <a:gd name="T5" fmla="*/ 0 h 363"/>
              <a:gd name="T6" fmla="*/ 2147483647 w 363"/>
              <a:gd name="T7" fmla="*/ 2147483647 h 363"/>
              <a:gd name="T8" fmla="*/ 2147483647 w 363"/>
              <a:gd name="T9" fmla="*/ 2147483647 h 363"/>
              <a:gd name="T10" fmla="*/ 2147483647 w 363"/>
              <a:gd name="T11" fmla="*/ 2147483647 h 363"/>
              <a:gd name="T12" fmla="*/ 2147483647 w 363"/>
              <a:gd name="T13" fmla="*/ 2147483647 h 363"/>
              <a:gd name="T14" fmla="*/ 2147483647 w 363"/>
              <a:gd name="T15" fmla="*/ 2147483647 h 363"/>
              <a:gd name="T16" fmla="*/ 2147483647 w 363"/>
              <a:gd name="T17" fmla="*/ 2147483647 h 363"/>
              <a:gd name="T18" fmla="*/ 2147483647 w 363"/>
              <a:gd name="T19" fmla="*/ 2147483647 h 3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3"/>
              <a:gd name="T31" fmla="*/ 0 h 363"/>
              <a:gd name="T32" fmla="*/ 363 w 363"/>
              <a:gd name="T33" fmla="*/ 363 h 3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3" h="363">
                <a:moveTo>
                  <a:pt x="181" y="363"/>
                </a:moveTo>
                <a:cubicBezTo>
                  <a:pt x="81" y="363"/>
                  <a:pt x="0" y="282"/>
                  <a:pt x="0" y="181"/>
                </a:cubicBezTo>
                <a:cubicBezTo>
                  <a:pt x="0" y="81"/>
                  <a:pt x="81" y="0"/>
                  <a:pt x="181" y="0"/>
                </a:cubicBezTo>
                <a:cubicBezTo>
                  <a:pt x="281" y="0"/>
                  <a:pt x="363" y="81"/>
                  <a:pt x="363" y="181"/>
                </a:cubicBezTo>
                <a:cubicBezTo>
                  <a:pt x="363" y="282"/>
                  <a:pt x="281" y="363"/>
                  <a:pt x="181" y="363"/>
                </a:cubicBezTo>
                <a:close/>
                <a:moveTo>
                  <a:pt x="181" y="120"/>
                </a:moveTo>
                <a:cubicBezTo>
                  <a:pt x="147" y="120"/>
                  <a:pt x="120" y="147"/>
                  <a:pt x="120" y="181"/>
                </a:cubicBezTo>
                <a:cubicBezTo>
                  <a:pt x="120" y="215"/>
                  <a:pt x="147" y="243"/>
                  <a:pt x="181" y="243"/>
                </a:cubicBezTo>
                <a:cubicBezTo>
                  <a:pt x="215" y="243"/>
                  <a:pt x="243" y="215"/>
                  <a:pt x="243" y="181"/>
                </a:cubicBezTo>
                <a:cubicBezTo>
                  <a:pt x="243" y="147"/>
                  <a:pt x="215" y="120"/>
                  <a:pt x="181" y="12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  <a:round/>
          </a:ln>
        </p:spPr>
        <p:txBody>
          <a:bodyPr lIns="68559" tIns="34280" rIns="68559" bIns="34280"/>
          <a:lstStyle/>
          <a:p>
            <a:endParaRPr lang="zh-CN" altLang="en-US"/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953693" y="1383507"/>
            <a:ext cx="2020490" cy="5308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59" tIns="34280" rIns="68559" bIns="34280">
            <a:spAutoFit/>
          </a:bodyPr>
          <a:lstStyle/>
          <a:p>
            <a:r>
              <a:rPr lang="zh-CN" altLang="zh-CN" sz="1000" dirty="0"/>
              <a:t>在学习过程中，学生可通过【学习】模块中的【</a:t>
            </a:r>
            <a:r>
              <a:rPr lang="zh-CN" altLang="zh-CN" sz="1000" b="1" dirty="0"/>
              <a:t>成绩分析</a:t>
            </a:r>
            <a:r>
              <a:rPr lang="zh-CN" altLang="zh-CN" sz="1000" dirty="0"/>
              <a:t>】来查看当前获得的</a:t>
            </a:r>
            <a:r>
              <a:rPr lang="zh-CN" altLang="zh-CN" sz="1000" b="1" dirty="0"/>
              <a:t>参考</a:t>
            </a:r>
            <a:r>
              <a:rPr lang="zh-CN" altLang="zh-CN" sz="1000" dirty="0"/>
              <a:t>分数。</a:t>
            </a:r>
          </a:p>
        </p:txBody>
      </p:sp>
      <p:cxnSp>
        <p:nvCxnSpPr>
          <p:cNvPr id="154645" name="Straight Connector 82"/>
          <p:cNvCxnSpPr>
            <a:cxnSpLocks noChangeShapeType="1"/>
          </p:cNvCxnSpPr>
          <p:nvPr/>
        </p:nvCxnSpPr>
        <p:spPr bwMode="auto">
          <a:xfrm>
            <a:off x="3762378" y="4192191"/>
            <a:ext cx="2070497" cy="0"/>
          </a:xfrm>
          <a:prstGeom prst="line">
            <a:avLst/>
          </a:prstGeom>
          <a:noFill/>
          <a:ln w="25400" algn="ctr">
            <a:solidFill>
              <a:schemeClr val="tx1">
                <a:lumMod val="65000"/>
                <a:lumOff val="35000"/>
              </a:schemeClr>
            </a:solidFill>
            <a:prstDash val="sysDot"/>
            <a:miter lim="800000"/>
            <a:tailEnd type="oval" w="med" len="med"/>
          </a:ln>
        </p:spPr>
      </p:cxnSp>
      <p:sp>
        <p:nvSpPr>
          <p:cNvPr id="52247" name="TextBox 88"/>
          <p:cNvSpPr txBox="1">
            <a:spLocks noChangeArrowheads="1"/>
          </p:cNvSpPr>
          <p:nvPr/>
        </p:nvSpPr>
        <p:spPr bwMode="auto">
          <a:xfrm>
            <a:off x="6300788" y="3779047"/>
            <a:ext cx="2020491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1000" dirty="0"/>
              <a:t>注：【成绩分析】中的分数仅作为学习过程中的</a:t>
            </a:r>
            <a:r>
              <a:rPr lang="zh-CN" altLang="zh-CN" sz="1000" b="1" dirty="0"/>
              <a:t>参考</a:t>
            </a:r>
            <a:r>
              <a:rPr lang="zh-CN" altLang="zh-CN" sz="1000" dirty="0"/>
              <a:t>，智慧树最终成绩以成绩发布后为准。</a:t>
            </a:r>
            <a:endParaRPr lang="zh-CN" altLang="zh-CN" sz="1000" dirty="0"/>
          </a:p>
          <a:p>
            <a:r>
              <a:rPr lang="zh-CN" altLang="zh-CN" sz="1000" dirty="0"/>
              <a:t>在学习过程中，若【成绩分析】中的各项得分出现问题，可先自行</a:t>
            </a:r>
            <a:r>
              <a:rPr lang="zh-CN" altLang="zh-CN" sz="1000" b="1" dirty="0"/>
              <a:t>刷新</a:t>
            </a:r>
            <a:r>
              <a:rPr lang="zh-CN" altLang="zh-CN" sz="1000" dirty="0"/>
              <a:t>一下再查看。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6359233" y="13279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16" y="66399"/>
            <a:ext cx="2546965" cy="43913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4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40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4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 animBg="1"/>
      <p:bldP spid="52233" grpId="1" animBg="1"/>
      <p:bldP spid="52234" grpId="0" animBg="1"/>
      <p:bldP spid="52234" grpId="1" animBg="1"/>
      <p:bldP spid="154638" grpId="0" animBg="1"/>
      <p:bldP spid="154638" grpId="1" animBg="1"/>
      <p:bldP spid="52236" grpId="0" animBg="1"/>
      <p:bldP spid="52237" grpId="0" animBg="1"/>
      <p:bldP spid="154641" grpId="0" animBg="1"/>
      <p:bldP spid="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1524" y="650099"/>
            <a:ext cx="2251075" cy="2748915"/>
          </a:xfrm>
          <a:prstGeom prst="rect">
            <a:avLst/>
          </a:prstGeom>
        </p:spPr>
      </p:pic>
      <p:pic>
        <p:nvPicPr>
          <p:cNvPr id="32" name="图片 31"/>
          <p:cNvPicPr/>
          <p:nvPr/>
        </p:nvPicPr>
        <p:blipFill>
          <a:blip r:embed="rId2"/>
          <a:stretch>
            <a:fillRect/>
          </a:stretch>
        </p:blipFill>
        <p:spPr>
          <a:xfrm>
            <a:off x="616478" y="1009903"/>
            <a:ext cx="2196427" cy="1544746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</p:pic>
      <p:sp>
        <p:nvSpPr>
          <p:cNvPr id="47" name="椭圆 46"/>
          <p:cNvSpPr/>
          <p:nvPr/>
        </p:nvSpPr>
        <p:spPr>
          <a:xfrm>
            <a:off x="2899396" y="1551149"/>
            <a:ext cx="473410" cy="47340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dist="190500" dir="90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79" rIns="91359" bIns="45679"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椭圆 50"/>
          <p:cNvSpPr/>
          <p:nvPr/>
        </p:nvSpPr>
        <p:spPr>
          <a:xfrm>
            <a:off x="2888227" y="2589486"/>
            <a:ext cx="473410" cy="47340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dist="190500" dir="90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79" rIns="91359" bIns="45679"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5959466" y="1536111"/>
            <a:ext cx="473410" cy="47340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dist="190500" dir="90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79" rIns="91359" bIns="45679"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048"/>
          <p:cNvGrpSpPr/>
          <p:nvPr/>
        </p:nvGrpSpPr>
        <p:grpSpPr>
          <a:xfrm>
            <a:off x="6633501" y="3546192"/>
            <a:ext cx="1394883" cy="1248265"/>
            <a:chOff x="6713191" y="3612118"/>
            <a:chExt cx="1394883" cy="1248267"/>
          </a:xfrm>
        </p:grpSpPr>
        <p:sp>
          <p:nvSpPr>
            <p:cNvPr id="84" name="TextBox 83"/>
            <p:cNvSpPr txBox="1"/>
            <p:nvPr/>
          </p:nvSpPr>
          <p:spPr>
            <a:xfrm>
              <a:off x="6713191" y="3844731"/>
              <a:ext cx="1394883" cy="1015654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r>
                <a:rPr lang="zh-CN" altLang="en-US" sz="1000" dirty="0"/>
                <a:t>输入学校、姓名、学号、以及绑定的手机号码和问题，提交给人工客服即可</a:t>
              </a:r>
              <a:endParaRPr lang="zh-CN" altLang="en-US" sz="1000" dirty="0"/>
            </a:p>
            <a:p>
              <a:r>
                <a:rPr lang="en-US" altLang="zh-CN" sz="1000" dirty="0"/>
                <a:t>7*16</a:t>
              </a:r>
              <a:r>
                <a:rPr lang="zh-CN" altLang="en-US" sz="1000" dirty="0"/>
                <a:t>小时在线，</a:t>
              </a:r>
              <a:endParaRPr lang="zh-CN" altLang="en-US" sz="1000" dirty="0"/>
            </a:p>
            <a:p>
              <a:r>
                <a:rPr lang="en-US" altLang="zh-CN" sz="1000" dirty="0"/>
                <a:t>8:00-24:00</a:t>
              </a:r>
              <a:endParaRPr lang="zh-CN" altLang="en-US" sz="10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727615" y="3612118"/>
              <a:ext cx="1008112" cy="285078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华文黑体" pitchFamily="2" charset="-122"/>
                </a:rPr>
                <a:t>转人工</a:t>
              </a:r>
            </a:p>
          </p:txBody>
        </p:sp>
      </p:grpSp>
      <p:sp>
        <p:nvSpPr>
          <p:cNvPr id="2054" name="TextBox 2053"/>
          <p:cNvSpPr txBox="1"/>
          <p:nvPr/>
        </p:nvSpPr>
        <p:spPr>
          <a:xfrm>
            <a:off x="2903374" y="1589901"/>
            <a:ext cx="516499" cy="415444"/>
          </a:xfrm>
          <a:prstGeom prst="rect">
            <a:avLst/>
          </a:prstGeom>
          <a:noFill/>
        </p:spPr>
        <p:txBody>
          <a:bodyPr wrap="square" lIns="91359" tIns="45679" rIns="91359" bIns="45679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10000"/>
                    <a:lumOff val="90000"/>
                  </a:schemeClr>
                </a:solidFill>
                <a:latin typeface="Humnst777 BlkCn BT" panose="020B0803030504020204" pitchFamily="34" charset="0"/>
              </a:rPr>
              <a:t>01</a:t>
            </a:r>
            <a:endParaRPr lang="zh-CN" altLang="en-US" sz="2100" dirty="0">
              <a:solidFill>
                <a:schemeClr val="tx1">
                  <a:lumMod val="10000"/>
                  <a:lumOff val="90000"/>
                </a:schemeClr>
              </a:solidFill>
              <a:latin typeface="Humnst777 BlkCn BT" panose="020B0803030504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887524" y="2618505"/>
            <a:ext cx="532348" cy="415444"/>
          </a:xfrm>
          <a:prstGeom prst="rect">
            <a:avLst/>
          </a:prstGeom>
          <a:noFill/>
        </p:spPr>
        <p:txBody>
          <a:bodyPr wrap="square" lIns="91359" tIns="45679" rIns="91359" bIns="45679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10000"/>
                    <a:lumOff val="90000"/>
                  </a:schemeClr>
                </a:solidFill>
                <a:latin typeface="DFGothic-EB" panose="02010609010101010101" pitchFamily="1" charset="-128"/>
                <a:ea typeface="DFGothic-EB" panose="02010609010101010101" pitchFamily="1" charset="-128"/>
              </a:rPr>
              <a:t>02</a:t>
            </a:r>
            <a:endParaRPr lang="zh-CN" altLang="en-US" sz="2100" dirty="0">
              <a:solidFill>
                <a:schemeClr val="tx1">
                  <a:lumMod val="10000"/>
                  <a:lumOff val="90000"/>
                </a:schemeClr>
              </a:solidFill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970636" y="1551149"/>
            <a:ext cx="664492" cy="415444"/>
          </a:xfrm>
          <a:prstGeom prst="rect">
            <a:avLst/>
          </a:prstGeom>
          <a:noFill/>
        </p:spPr>
        <p:txBody>
          <a:bodyPr wrap="square" lIns="91359" tIns="45679" rIns="91359" bIns="45679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10000"/>
                    <a:lumOff val="90000"/>
                  </a:schemeClr>
                </a:solidFill>
                <a:latin typeface="DFGothic-EB" panose="02010609010101010101" pitchFamily="1" charset="-128"/>
                <a:ea typeface="DFGothic-EB" panose="02010609010101010101" pitchFamily="1" charset="-128"/>
              </a:rPr>
              <a:t>03</a:t>
            </a:r>
            <a:endParaRPr lang="zh-CN" altLang="en-US" sz="2100" dirty="0">
              <a:solidFill>
                <a:schemeClr val="tx1">
                  <a:lumMod val="10000"/>
                  <a:lumOff val="90000"/>
                </a:schemeClr>
              </a:solidFill>
              <a:latin typeface="DFGothic-EB" panose="02010609010101010101" pitchFamily="1" charset="-128"/>
              <a:ea typeface="DFGothic-EB" panose="02010609010101010101" pitchFamily="1" charset="-128"/>
            </a:endParaRPr>
          </a:p>
        </p:txBody>
      </p:sp>
      <p:sp>
        <p:nvSpPr>
          <p:cNvPr id="31" name="TextBox 86"/>
          <p:cNvSpPr txBox="1"/>
          <p:nvPr/>
        </p:nvSpPr>
        <p:spPr>
          <a:xfrm>
            <a:off x="4388316" y="1261076"/>
            <a:ext cx="561255" cy="1737912"/>
          </a:xfrm>
          <a:prstGeom prst="rect">
            <a:avLst/>
          </a:prstGeom>
          <a:noFill/>
        </p:spPr>
        <p:txBody>
          <a:bodyPr wrap="square" lIns="91431" tIns="0" rIns="91431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帮助</a:t>
            </a:r>
          </a:p>
        </p:txBody>
      </p:sp>
      <p:pic>
        <p:nvPicPr>
          <p:cNvPr id="33" name="图片 32" descr="APP在线客服"/>
          <p:cNvPicPr/>
          <p:nvPr/>
        </p:nvPicPr>
        <p:blipFill>
          <a:blip r:embed="rId3"/>
          <a:stretch>
            <a:fillRect/>
          </a:stretch>
        </p:blipFill>
        <p:spPr>
          <a:xfrm>
            <a:off x="3540496" y="980864"/>
            <a:ext cx="2183437" cy="4036247"/>
          </a:xfrm>
          <a:prstGeom prst="rect">
            <a:avLst/>
          </a:prstGeom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</p:pic>
      <p:sp>
        <p:nvSpPr>
          <p:cNvPr id="35" name="圆角矩形 34"/>
          <p:cNvSpPr/>
          <p:nvPr/>
        </p:nvSpPr>
        <p:spPr>
          <a:xfrm>
            <a:off x="6359233" y="13279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16" y="66399"/>
            <a:ext cx="2546965" cy="43913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6" y="529791"/>
            <a:ext cx="3416597" cy="415592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742010" y="2003365"/>
            <a:ext cx="703262" cy="488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Impact" pitchFamily="34" charset="0"/>
                <a:ea typeface="华文隶书" panose="02010800040101010101" pitchFamily="2" charset="-122"/>
                <a:cs typeface="Verdana" pitchFamily="34" charset="0"/>
              </a:rPr>
              <a:t>02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42010" y="2690629"/>
            <a:ext cx="703262" cy="488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Impact" pitchFamily="34" charset="0"/>
                <a:ea typeface="华文隶书" panose="02010800040101010101" pitchFamily="2" charset="-122"/>
                <a:cs typeface="Verdana" pitchFamily="34" charset="0"/>
              </a:rPr>
              <a:t>03</a:t>
            </a:r>
          </a:p>
        </p:txBody>
      </p:sp>
      <p:sp>
        <p:nvSpPr>
          <p:cNvPr id="34" name="矩形 33"/>
          <p:cNvSpPr/>
          <p:nvPr/>
        </p:nvSpPr>
        <p:spPr>
          <a:xfrm>
            <a:off x="4464322" y="2066467"/>
            <a:ext cx="3348038" cy="401614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90000" tIns="46800" rIns="90000" bIns="4680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学习操作</a:t>
            </a:r>
            <a:endParaRPr lang="en-US" sz="140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464322" y="2753805"/>
            <a:ext cx="3348038" cy="401614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90000" tIns="46800" rIns="90000" bIns="4680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课程考核</a:t>
            </a:r>
            <a:endParaRPr lang="en-US" sz="140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07904" y="1347614"/>
            <a:ext cx="703262" cy="535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bg1">
                    <a:lumMod val="75000"/>
                  </a:schemeClr>
                </a:solidFill>
                <a:latin typeface="Impact" pitchFamily="34" charset="0"/>
                <a:ea typeface="华文隶书" panose="02010800040101010101" pitchFamily="2" charset="-122"/>
                <a:cs typeface="Verdana" pitchFamily="34" charset="0"/>
              </a:rPr>
              <a:t>01</a:t>
            </a:r>
          </a:p>
        </p:txBody>
      </p:sp>
      <p:sp>
        <p:nvSpPr>
          <p:cNvPr id="42" name="矩形 41"/>
          <p:cNvSpPr/>
          <p:nvPr/>
        </p:nvSpPr>
        <p:spPr>
          <a:xfrm>
            <a:off x="4464322" y="1410716"/>
            <a:ext cx="3348038" cy="401614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90000" tIns="46800" rIns="90000" bIns="4680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登陆报道</a:t>
            </a:r>
            <a:endParaRPr lang="en-US" sz="1400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1691680" y="843558"/>
            <a:ext cx="1152127" cy="3528392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txBody>
          <a:bodyPr wrap="none" lIns="68562" tIns="34281" rIns="68562" bIns="34281" anchor="ctr"/>
          <a:lstStyle/>
          <a:p>
            <a:pPr algn="ctr"/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 bwMode="auto">
          <a:xfrm>
            <a:off x="1691680" y="1635646"/>
            <a:ext cx="1167577" cy="1758886"/>
            <a:chOff x="688168" y="1342594"/>
            <a:chExt cx="1166692" cy="1759055"/>
          </a:xfrm>
        </p:grpSpPr>
        <p:sp>
          <p:nvSpPr>
            <p:cNvPr id="21" name="TextBox 20"/>
            <p:cNvSpPr txBox="1"/>
            <p:nvPr/>
          </p:nvSpPr>
          <p:spPr>
            <a:xfrm>
              <a:off x="688168" y="1342594"/>
              <a:ext cx="1030269" cy="1656766"/>
            </a:xfrm>
            <a:prstGeom prst="rect">
              <a:avLst/>
            </a:prstGeom>
            <a:noFill/>
          </p:spPr>
          <p:txBody>
            <a:bodyPr vert="eaVert" wrap="none">
              <a:spAutoFit/>
            </a:bodyPr>
            <a:lstStyle/>
            <a:p>
              <a:pPr>
                <a:defRPr/>
              </a:pPr>
              <a:r>
                <a:rPr lang="zh-CN" altLang="en-US" sz="5500" b="1" spc="599" dirty="0">
                  <a:solidFill>
                    <a:schemeClr val="accent3"/>
                  </a:solidFill>
                  <a:latin typeface="微软雅黑" pitchFamily="34" charset="-122"/>
                  <a:ea typeface="微软雅黑" pitchFamily="34" charset="-122"/>
                </a:rPr>
                <a:t>目录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93545" y="1893510"/>
              <a:ext cx="461315" cy="1208139"/>
            </a:xfrm>
            <a:prstGeom prst="rect">
              <a:avLst/>
            </a:prstGeom>
            <a:noFill/>
          </p:spPr>
          <p:txBody>
            <a:bodyPr vert="eaVert" wrap="none">
              <a:spAutoFit/>
            </a:bodyPr>
            <a:lstStyle/>
            <a:p>
              <a:pPr>
                <a:defRPr/>
              </a:pPr>
              <a:r>
                <a:rPr lang="en-US" altLang="zh-CN" b="1" spc="-150" dirty="0">
                  <a:solidFill>
                    <a:schemeClr val="accent3"/>
                  </a:solidFill>
                  <a:latin typeface="Arial" pitchFamily="34" charset="0"/>
                  <a:ea typeface="华文细黑" panose="02010600040101010101" pitchFamily="2" charset="-122"/>
                  <a:cs typeface="Arial" pitchFamily="34" charset="0"/>
                </a:rPr>
                <a:t>CONTENTS</a:t>
              </a:r>
              <a:endParaRPr lang="zh-CN" altLang="en-US" b="1" spc="-150" dirty="0">
                <a:solidFill>
                  <a:schemeClr val="accent3"/>
                </a:solidFill>
                <a:latin typeface="Arial" pitchFamily="34" charset="0"/>
                <a:ea typeface="华文细黑" panose="02010600040101010101" pitchFamily="2" charset="-122"/>
                <a:cs typeface="Arial" pitchFamily="34" charset="0"/>
              </a:endParaRPr>
            </a:p>
          </p:txBody>
        </p:sp>
      </p:grpSp>
      <p:sp>
        <p:nvSpPr>
          <p:cNvPr id="18" name="圆角矩形 17"/>
          <p:cNvSpPr/>
          <p:nvPr/>
        </p:nvSpPr>
        <p:spPr>
          <a:xfrm>
            <a:off x="6346924" y="0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53120"/>
            <a:ext cx="2546965" cy="43913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/>
      <p:bldP spid="31" grpId="1"/>
      <p:bldP spid="34" grpId="0" animBg="1"/>
      <p:bldP spid="37" grpId="0" animBg="1"/>
      <p:bldP spid="41" grpId="1"/>
      <p:bldP spid="42" grpId="0" animBg="1"/>
      <p:bldP spid="23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9"/>
          <p:cNvSpPr/>
          <p:nvPr/>
        </p:nvSpPr>
        <p:spPr bwMode="auto">
          <a:xfrm>
            <a:off x="2770232" y="3910877"/>
            <a:ext cx="1924366" cy="1233146"/>
          </a:xfrm>
          <a:custGeom>
            <a:avLst/>
            <a:gdLst>
              <a:gd name="T0" fmla="*/ 476 w 542"/>
              <a:gd name="T1" fmla="*/ 410 h 410"/>
              <a:gd name="T2" fmla="*/ 476 w 542"/>
              <a:gd name="T3" fmla="*/ 121 h 410"/>
              <a:gd name="T4" fmla="*/ 422 w 542"/>
              <a:gd name="T5" fmla="*/ 67 h 410"/>
              <a:gd name="T6" fmla="*/ 0 w 542"/>
              <a:gd name="T7" fmla="*/ 67 h 410"/>
              <a:gd name="T8" fmla="*/ 0 w 542"/>
              <a:gd name="T9" fmla="*/ 0 h 410"/>
              <a:gd name="T10" fmla="*/ 422 w 542"/>
              <a:gd name="T11" fmla="*/ 0 h 410"/>
              <a:gd name="T12" fmla="*/ 542 w 542"/>
              <a:gd name="T13" fmla="*/ 121 h 410"/>
              <a:gd name="T14" fmla="*/ 542 w 542"/>
              <a:gd name="T15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410">
                <a:moveTo>
                  <a:pt x="476" y="410"/>
                </a:moveTo>
                <a:cubicBezTo>
                  <a:pt x="476" y="121"/>
                  <a:pt x="476" y="121"/>
                  <a:pt x="476" y="121"/>
                </a:cubicBezTo>
                <a:cubicBezTo>
                  <a:pt x="476" y="91"/>
                  <a:pt x="451" y="67"/>
                  <a:pt x="422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0"/>
                  <a:pt x="0" y="0"/>
                  <a:pt x="0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88" y="0"/>
                  <a:pt x="542" y="54"/>
                  <a:pt x="542" y="121"/>
                </a:cubicBezTo>
                <a:cubicBezTo>
                  <a:pt x="542" y="410"/>
                  <a:pt x="542" y="410"/>
                  <a:pt x="542" y="41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59" tIns="34280" rIns="68559" bIns="34280" numCol="1" anchor="t" anchorCtr="0" compatLnSpc="1"/>
          <a:lstStyle/>
          <a:p>
            <a:pPr defTabSz="456565">
              <a:defRPr/>
            </a:pPr>
            <a:endParaRPr lang="zh-CN" altLang="en-US" sz="1400" kern="0" dirty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7" name="Freeform 20"/>
          <p:cNvSpPr/>
          <p:nvPr/>
        </p:nvSpPr>
        <p:spPr bwMode="auto">
          <a:xfrm>
            <a:off x="4577332" y="3957485"/>
            <a:ext cx="1399675" cy="550320"/>
          </a:xfrm>
          <a:custGeom>
            <a:avLst/>
            <a:gdLst>
              <a:gd name="T0" fmla="*/ 275 w 394"/>
              <a:gd name="T1" fmla="*/ 155 h 155"/>
              <a:gd name="T2" fmla="*/ 0 w 394"/>
              <a:gd name="T3" fmla="*/ 155 h 155"/>
              <a:gd name="T4" fmla="*/ 0 w 394"/>
              <a:gd name="T5" fmla="*/ 94 h 155"/>
              <a:gd name="T6" fmla="*/ 275 w 394"/>
              <a:gd name="T7" fmla="*/ 94 h 155"/>
              <a:gd name="T8" fmla="*/ 332 w 394"/>
              <a:gd name="T9" fmla="*/ 37 h 155"/>
              <a:gd name="T10" fmla="*/ 332 w 394"/>
              <a:gd name="T11" fmla="*/ 0 h 155"/>
              <a:gd name="T12" fmla="*/ 394 w 394"/>
              <a:gd name="T13" fmla="*/ 0 h 155"/>
              <a:gd name="T14" fmla="*/ 394 w 394"/>
              <a:gd name="T15" fmla="*/ 37 h 155"/>
              <a:gd name="T16" fmla="*/ 275 w 394"/>
              <a:gd name="T17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4" h="155">
                <a:moveTo>
                  <a:pt x="275" y="155"/>
                </a:moveTo>
                <a:cubicBezTo>
                  <a:pt x="0" y="155"/>
                  <a:pt x="0" y="155"/>
                  <a:pt x="0" y="155"/>
                </a:cubicBezTo>
                <a:cubicBezTo>
                  <a:pt x="0" y="94"/>
                  <a:pt x="0" y="94"/>
                  <a:pt x="0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307" y="94"/>
                  <a:pt x="332" y="68"/>
                  <a:pt x="332" y="37"/>
                </a:cubicBezTo>
                <a:cubicBezTo>
                  <a:pt x="332" y="0"/>
                  <a:pt x="332" y="0"/>
                  <a:pt x="332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37"/>
                  <a:pt x="394" y="37"/>
                  <a:pt x="394" y="37"/>
                </a:cubicBezTo>
                <a:cubicBezTo>
                  <a:pt x="394" y="102"/>
                  <a:pt x="341" y="155"/>
                  <a:pt x="275" y="15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59" tIns="34280" rIns="68559" bIns="34280" numCol="1" anchor="t" anchorCtr="0" compatLnSpc="1"/>
          <a:lstStyle/>
          <a:p>
            <a:pPr defTabSz="456565">
              <a:defRPr/>
            </a:pPr>
            <a:endParaRPr lang="zh-CN" altLang="en-US" sz="1400" kern="0" dirty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9" name="Freeform 22"/>
          <p:cNvSpPr/>
          <p:nvPr/>
        </p:nvSpPr>
        <p:spPr bwMode="auto">
          <a:xfrm>
            <a:off x="3842166" y="2753101"/>
            <a:ext cx="554759" cy="1282577"/>
          </a:xfrm>
          <a:custGeom>
            <a:avLst/>
            <a:gdLst>
              <a:gd name="T0" fmla="*/ 156 w 156"/>
              <a:gd name="T1" fmla="*/ 361 h 361"/>
              <a:gd name="T2" fmla="*/ 95 w 156"/>
              <a:gd name="T3" fmla="*/ 361 h 361"/>
              <a:gd name="T4" fmla="*/ 95 w 156"/>
              <a:gd name="T5" fmla="*/ 118 h 361"/>
              <a:gd name="T6" fmla="*/ 38 w 156"/>
              <a:gd name="T7" fmla="*/ 61 h 361"/>
              <a:gd name="T8" fmla="*/ 0 w 156"/>
              <a:gd name="T9" fmla="*/ 61 h 361"/>
              <a:gd name="T10" fmla="*/ 0 w 156"/>
              <a:gd name="T11" fmla="*/ 0 h 361"/>
              <a:gd name="T12" fmla="*/ 38 w 156"/>
              <a:gd name="T13" fmla="*/ 0 h 361"/>
              <a:gd name="T14" fmla="*/ 156 w 156"/>
              <a:gd name="T15" fmla="*/ 118 h 361"/>
              <a:gd name="T16" fmla="*/ 156 w 156"/>
              <a:gd name="T17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361">
                <a:moveTo>
                  <a:pt x="156" y="361"/>
                </a:moveTo>
                <a:cubicBezTo>
                  <a:pt x="95" y="361"/>
                  <a:pt x="95" y="361"/>
                  <a:pt x="95" y="361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87"/>
                  <a:pt x="69" y="61"/>
                  <a:pt x="38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0"/>
                  <a:pt x="0" y="0"/>
                  <a:pt x="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03" y="0"/>
                  <a:pt x="156" y="53"/>
                  <a:pt x="156" y="118"/>
                </a:cubicBezTo>
                <a:lnTo>
                  <a:pt x="156" y="3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59" tIns="34280" rIns="68559" bIns="34280" numCol="1" anchor="t" anchorCtr="0" compatLnSpc="1"/>
          <a:lstStyle/>
          <a:p>
            <a:pPr defTabSz="456565">
              <a:defRPr/>
            </a:pPr>
            <a:endParaRPr lang="zh-CN" altLang="en-US" sz="1400" kern="0" dirty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10" name="Freeform 23"/>
          <p:cNvSpPr/>
          <p:nvPr/>
        </p:nvSpPr>
        <p:spPr bwMode="auto">
          <a:xfrm>
            <a:off x="5011817" y="3193657"/>
            <a:ext cx="1554526" cy="1243483"/>
          </a:xfrm>
          <a:custGeom>
            <a:avLst/>
            <a:gdLst>
              <a:gd name="T0" fmla="*/ 54 w 438"/>
              <a:gd name="T1" fmla="*/ 350 h 350"/>
              <a:gd name="T2" fmla="*/ 0 w 438"/>
              <a:gd name="T3" fmla="*/ 350 h 350"/>
              <a:gd name="T4" fmla="*/ 0 w 438"/>
              <a:gd name="T5" fmla="*/ 114 h 350"/>
              <a:gd name="T6" fmla="*/ 115 w 438"/>
              <a:gd name="T7" fmla="*/ 0 h 350"/>
              <a:gd name="T8" fmla="*/ 438 w 438"/>
              <a:gd name="T9" fmla="*/ 0 h 350"/>
              <a:gd name="T10" fmla="*/ 438 w 438"/>
              <a:gd name="T11" fmla="*/ 53 h 350"/>
              <a:gd name="T12" fmla="*/ 115 w 438"/>
              <a:gd name="T13" fmla="*/ 53 h 350"/>
              <a:gd name="T14" fmla="*/ 54 w 438"/>
              <a:gd name="T15" fmla="*/ 114 h 350"/>
              <a:gd name="T16" fmla="*/ 54 w 438"/>
              <a:gd name="T17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350">
                <a:moveTo>
                  <a:pt x="54" y="350"/>
                </a:moveTo>
                <a:cubicBezTo>
                  <a:pt x="0" y="350"/>
                  <a:pt x="0" y="350"/>
                  <a:pt x="0" y="35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2" y="0"/>
                  <a:pt x="115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38" y="53"/>
                  <a:pt x="438" y="53"/>
                  <a:pt x="438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81" y="53"/>
                  <a:pt x="54" y="80"/>
                  <a:pt x="54" y="114"/>
                </a:cubicBezTo>
                <a:lnTo>
                  <a:pt x="54" y="3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59" tIns="34280" rIns="68559" bIns="34280" numCol="1" anchor="t" anchorCtr="0" compatLnSpc="1"/>
          <a:lstStyle/>
          <a:p>
            <a:pPr defTabSz="456565">
              <a:defRPr/>
            </a:pPr>
            <a:endParaRPr lang="zh-CN" altLang="en-US" sz="1400" kern="0" dirty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11" name="Freeform 24"/>
          <p:cNvSpPr/>
          <p:nvPr/>
        </p:nvSpPr>
        <p:spPr bwMode="auto">
          <a:xfrm>
            <a:off x="3349048" y="1691555"/>
            <a:ext cx="1345552" cy="521752"/>
          </a:xfrm>
          <a:custGeom>
            <a:avLst/>
            <a:gdLst>
              <a:gd name="T0" fmla="*/ 379 w 379"/>
              <a:gd name="T1" fmla="*/ 147 h 147"/>
              <a:gd name="T2" fmla="*/ 110 w 379"/>
              <a:gd name="T3" fmla="*/ 147 h 147"/>
              <a:gd name="T4" fmla="*/ 0 w 379"/>
              <a:gd name="T5" fmla="*/ 37 h 147"/>
              <a:gd name="T6" fmla="*/ 0 w 379"/>
              <a:gd name="T7" fmla="*/ 0 h 147"/>
              <a:gd name="T8" fmla="*/ 45 w 379"/>
              <a:gd name="T9" fmla="*/ 0 h 147"/>
              <a:gd name="T10" fmla="*/ 45 w 379"/>
              <a:gd name="T11" fmla="*/ 37 h 147"/>
              <a:gd name="T12" fmla="*/ 110 w 379"/>
              <a:gd name="T13" fmla="*/ 102 h 147"/>
              <a:gd name="T14" fmla="*/ 379 w 379"/>
              <a:gd name="T15" fmla="*/ 102 h 147"/>
              <a:gd name="T16" fmla="*/ 379 w 379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" h="147">
                <a:moveTo>
                  <a:pt x="379" y="147"/>
                </a:moveTo>
                <a:cubicBezTo>
                  <a:pt x="110" y="147"/>
                  <a:pt x="110" y="147"/>
                  <a:pt x="110" y="147"/>
                </a:cubicBezTo>
                <a:cubicBezTo>
                  <a:pt x="49" y="147"/>
                  <a:pt x="0" y="98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73"/>
                  <a:pt x="74" y="102"/>
                  <a:pt x="110" y="102"/>
                </a:cubicBezTo>
                <a:cubicBezTo>
                  <a:pt x="379" y="102"/>
                  <a:pt x="379" y="102"/>
                  <a:pt x="379" y="102"/>
                </a:cubicBezTo>
                <a:lnTo>
                  <a:pt x="379" y="14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59" tIns="34280" rIns="68559" bIns="34280" numCol="1" anchor="t" anchorCtr="0" compatLnSpc="1"/>
          <a:lstStyle/>
          <a:p>
            <a:pPr defTabSz="456565">
              <a:defRPr/>
            </a:pPr>
            <a:endParaRPr lang="zh-CN" altLang="en-US" sz="1400" kern="0" dirty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12" name="Freeform 25"/>
          <p:cNvSpPr/>
          <p:nvPr/>
        </p:nvSpPr>
        <p:spPr bwMode="auto">
          <a:xfrm>
            <a:off x="3228774" y="3037282"/>
            <a:ext cx="1053891" cy="536787"/>
          </a:xfrm>
          <a:custGeom>
            <a:avLst/>
            <a:gdLst>
              <a:gd name="T0" fmla="*/ 297 w 297"/>
              <a:gd name="T1" fmla="*/ 151 h 151"/>
              <a:gd name="T2" fmla="*/ 114 w 297"/>
              <a:gd name="T3" fmla="*/ 151 h 151"/>
              <a:gd name="T4" fmla="*/ 0 w 297"/>
              <a:gd name="T5" fmla="*/ 37 h 151"/>
              <a:gd name="T6" fmla="*/ 0 w 297"/>
              <a:gd name="T7" fmla="*/ 0 h 151"/>
              <a:gd name="T8" fmla="*/ 53 w 297"/>
              <a:gd name="T9" fmla="*/ 0 h 151"/>
              <a:gd name="T10" fmla="*/ 53 w 297"/>
              <a:gd name="T11" fmla="*/ 37 h 151"/>
              <a:gd name="T12" fmla="*/ 114 w 297"/>
              <a:gd name="T13" fmla="*/ 98 h 151"/>
              <a:gd name="T14" fmla="*/ 297 w 297"/>
              <a:gd name="T15" fmla="*/ 98 h 151"/>
              <a:gd name="T16" fmla="*/ 297 w 297"/>
              <a:gd name="T17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7" h="151">
                <a:moveTo>
                  <a:pt x="297" y="151"/>
                </a:moveTo>
                <a:cubicBezTo>
                  <a:pt x="114" y="151"/>
                  <a:pt x="114" y="151"/>
                  <a:pt x="114" y="151"/>
                </a:cubicBezTo>
                <a:cubicBezTo>
                  <a:pt x="51" y="151"/>
                  <a:pt x="0" y="100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71"/>
                  <a:pt x="81" y="98"/>
                  <a:pt x="114" y="98"/>
                </a:cubicBezTo>
                <a:cubicBezTo>
                  <a:pt x="297" y="98"/>
                  <a:pt x="297" y="98"/>
                  <a:pt x="297" y="98"/>
                </a:cubicBezTo>
                <a:lnTo>
                  <a:pt x="297" y="1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59" tIns="34280" rIns="68559" bIns="34280" numCol="1" anchor="t" anchorCtr="0" compatLnSpc="1"/>
          <a:lstStyle/>
          <a:p>
            <a:pPr defTabSz="456565">
              <a:defRPr/>
            </a:pPr>
            <a:endParaRPr lang="zh-CN" altLang="en-US" sz="1400" kern="0" dirty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13" name="Freeform 26"/>
          <p:cNvSpPr/>
          <p:nvPr/>
        </p:nvSpPr>
        <p:spPr bwMode="auto">
          <a:xfrm>
            <a:off x="4282665" y="2238865"/>
            <a:ext cx="536718" cy="1054029"/>
          </a:xfrm>
          <a:custGeom>
            <a:avLst/>
            <a:gdLst>
              <a:gd name="T0" fmla="*/ 37 w 151"/>
              <a:gd name="T1" fmla="*/ 297 h 297"/>
              <a:gd name="T2" fmla="*/ 0 w 151"/>
              <a:gd name="T3" fmla="*/ 297 h 297"/>
              <a:gd name="T4" fmla="*/ 0 w 151"/>
              <a:gd name="T5" fmla="*/ 244 h 297"/>
              <a:gd name="T6" fmla="*/ 37 w 151"/>
              <a:gd name="T7" fmla="*/ 244 h 297"/>
              <a:gd name="T8" fmla="*/ 98 w 151"/>
              <a:gd name="T9" fmla="*/ 183 h 297"/>
              <a:gd name="T10" fmla="*/ 98 w 151"/>
              <a:gd name="T11" fmla="*/ 0 h 297"/>
              <a:gd name="T12" fmla="*/ 151 w 151"/>
              <a:gd name="T13" fmla="*/ 0 h 297"/>
              <a:gd name="T14" fmla="*/ 151 w 151"/>
              <a:gd name="T15" fmla="*/ 183 h 297"/>
              <a:gd name="T16" fmla="*/ 37 w 151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297">
                <a:moveTo>
                  <a:pt x="37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244"/>
                  <a:pt x="0" y="244"/>
                  <a:pt x="0" y="244"/>
                </a:cubicBezTo>
                <a:cubicBezTo>
                  <a:pt x="37" y="244"/>
                  <a:pt x="37" y="244"/>
                  <a:pt x="37" y="244"/>
                </a:cubicBezTo>
                <a:cubicBezTo>
                  <a:pt x="71" y="244"/>
                  <a:pt x="98" y="216"/>
                  <a:pt x="98" y="183"/>
                </a:cubicBezTo>
                <a:cubicBezTo>
                  <a:pt x="98" y="0"/>
                  <a:pt x="98" y="0"/>
                  <a:pt x="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1" y="183"/>
                  <a:pt x="151" y="183"/>
                  <a:pt x="151" y="183"/>
                </a:cubicBezTo>
                <a:cubicBezTo>
                  <a:pt x="151" y="246"/>
                  <a:pt x="100" y="297"/>
                  <a:pt x="37" y="29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59" tIns="34280" rIns="68559" bIns="34280" numCol="1" anchor="t" anchorCtr="0" compatLnSpc="1"/>
          <a:lstStyle/>
          <a:p>
            <a:pPr defTabSz="456565">
              <a:defRPr/>
            </a:pPr>
            <a:endParaRPr lang="zh-CN" altLang="en-US" sz="1400" kern="0" dirty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14" name="Freeform 27"/>
          <p:cNvSpPr/>
          <p:nvPr/>
        </p:nvSpPr>
        <p:spPr bwMode="auto">
          <a:xfrm>
            <a:off x="4631457" y="1229945"/>
            <a:ext cx="539725" cy="1054029"/>
          </a:xfrm>
          <a:custGeom>
            <a:avLst/>
            <a:gdLst>
              <a:gd name="T0" fmla="*/ 53 w 152"/>
              <a:gd name="T1" fmla="*/ 297 h 297"/>
              <a:gd name="T2" fmla="*/ 0 w 152"/>
              <a:gd name="T3" fmla="*/ 297 h 297"/>
              <a:gd name="T4" fmla="*/ 0 w 152"/>
              <a:gd name="T5" fmla="*/ 114 h 297"/>
              <a:gd name="T6" fmla="*/ 114 w 152"/>
              <a:gd name="T7" fmla="*/ 0 h 297"/>
              <a:gd name="T8" fmla="*/ 152 w 152"/>
              <a:gd name="T9" fmla="*/ 0 h 297"/>
              <a:gd name="T10" fmla="*/ 152 w 152"/>
              <a:gd name="T11" fmla="*/ 53 h 297"/>
              <a:gd name="T12" fmla="*/ 114 w 152"/>
              <a:gd name="T13" fmla="*/ 53 h 297"/>
              <a:gd name="T14" fmla="*/ 53 w 152"/>
              <a:gd name="T15" fmla="*/ 114 h 297"/>
              <a:gd name="T16" fmla="*/ 53 w 152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297">
                <a:moveTo>
                  <a:pt x="53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3"/>
                  <a:pt x="152" y="53"/>
                  <a:pt x="152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81" y="53"/>
                  <a:pt x="53" y="80"/>
                  <a:pt x="53" y="114"/>
                </a:cubicBezTo>
                <a:lnTo>
                  <a:pt x="53" y="2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59" tIns="34280" rIns="68559" bIns="34280" numCol="1" anchor="t" anchorCtr="0" compatLnSpc="1"/>
          <a:lstStyle/>
          <a:p>
            <a:pPr defTabSz="456565">
              <a:defRPr/>
            </a:pPr>
            <a:endParaRPr lang="zh-CN" altLang="en-US" sz="1400" kern="0" dirty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618593" y="3874790"/>
            <a:ext cx="321729" cy="321771"/>
          </a:xfrm>
          <a:prstGeom prst="ellipse">
            <a:avLst/>
          </a:prstGeom>
          <a:solidFill>
            <a:schemeClr val="accent3"/>
          </a:soli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lIns="68559" tIns="34280" rIns="68559" bIns="34280" rtlCol="0" anchor="ctr"/>
          <a:lstStyle/>
          <a:p>
            <a:pPr algn="ctr" defTabSz="456565"/>
            <a:endParaRPr lang="zh-CN" altLang="en-US" kern="0" dirty="0">
              <a:solidFill>
                <a:srgbClr val="57C6CF"/>
              </a:solidFill>
              <a:latin typeface="Century Gothic" panose="020B0502020202020204"/>
              <a:ea typeface="微软雅黑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60116" y="2798384"/>
            <a:ext cx="321729" cy="321771"/>
          </a:xfrm>
          <a:prstGeom prst="ellipse">
            <a:avLst/>
          </a:prstGeom>
          <a:solidFill>
            <a:schemeClr val="accent2"/>
          </a:soli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lIns="68559" tIns="34280" rIns="68559" bIns="34280" rtlCol="0" anchor="ctr"/>
          <a:lstStyle/>
          <a:p>
            <a:pPr algn="ctr" defTabSz="456565"/>
            <a:endParaRPr lang="zh-CN" altLang="en-US" kern="0" dirty="0">
              <a:solidFill>
                <a:srgbClr val="57C6CF"/>
              </a:solidFill>
              <a:latin typeface="Century Gothic" panose="020B0502020202020204"/>
              <a:ea typeface="微软雅黑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396256" y="3132008"/>
            <a:ext cx="321729" cy="321771"/>
          </a:xfrm>
          <a:prstGeom prst="ellipse">
            <a:avLst/>
          </a:prstGeom>
          <a:solidFill>
            <a:schemeClr val="accent3"/>
          </a:soli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lIns="68559" tIns="34280" rIns="68559" bIns="34280" rtlCol="0" anchor="ctr"/>
          <a:lstStyle/>
          <a:p>
            <a:pPr algn="ctr" defTabSz="456565"/>
            <a:endParaRPr lang="zh-CN" altLang="en-US" kern="0" dirty="0">
              <a:solidFill>
                <a:srgbClr val="57C6CF"/>
              </a:solidFill>
              <a:latin typeface="Century Gothic" panose="020B0502020202020204"/>
              <a:ea typeface="微软雅黑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265065" y="1442283"/>
            <a:ext cx="321729" cy="321771"/>
          </a:xfrm>
          <a:prstGeom prst="ellipse">
            <a:avLst/>
          </a:prstGeom>
          <a:solidFill>
            <a:schemeClr val="accent1"/>
          </a:soli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lIns="68559" tIns="34280" rIns="68559" bIns="34280" rtlCol="0" anchor="ctr"/>
          <a:lstStyle/>
          <a:p>
            <a:pPr algn="ctr" defTabSz="456565">
              <a:defRPr/>
            </a:pPr>
            <a:endParaRPr lang="zh-CN" altLang="en-US" sz="1400" kern="0" dirty="0">
              <a:solidFill>
                <a:srgbClr val="57C6CF"/>
              </a:solidFill>
              <a:latin typeface="Century Gothic" panose="020B0502020202020204"/>
              <a:ea typeface="微软雅黑" pitchFamily="34" charset="-122"/>
            </a:endParaRPr>
          </a:p>
        </p:txBody>
      </p:sp>
      <p:sp>
        <p:nvSpPr>
          <p:cNvPr id="21" name="TextBox 22"/>
          <p:cNvSpPr txBox="1"/>
          <p:nvPr/>
        </p:nvSpPr>
        <p:spPr>
          <a:xfrm>
            <a:off x="107504" y="3700202"/>
            <a:ext cx="2450781" cy="761727"/>
          </a:xfrm>
          <a:prstGeom prst="rect">
            <a:avLst/>
          </a:prstGeom>
          <a:noFill/>
        </p:spPr>
        <p:txBody>
          <a:bodyPr wrap="square" lIns="68559" tIns="34280" rIns="68559" bIns="34280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/>
                </a:solidFill>
                <a:sym typeface="+mn-ea"/>
              </a:rPr>
              <a:t>学习中，</a:t>
            </a:r>
            <a:r>
              <a:rPr lang="zh-CN" altLang="en-US" sz="1000" dirty="0">
                <a:solidFill>
                  <a:srgbClr val="FF0000"/>
                </a:solidFill>
                <a:sym typeface="+mn-ea"/>
              </a:rPr>
              <a:t>视频不可拖动进度条或加速观看，</a:t>
            </a:r>
            <a:r>
              <a:rPr lang="zh-CN" altLang="en-US" sz="1000" dirty="0">
                <a:solidFill>
                  <a:schemeClr val="tx1"/>
                </a:solidFill>
                <a:sym typeface="+mn-ea"/>
              </a:rPr>
              <a:t>会影响学习进度分；每个章节测试最多可申请</a:t>
            </a:r>
            <a:r>
              <a:rPr lang="en-US" altLang="zh-CN" sz="1000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1000" dirty="0">
                <a:solidFill>
                  <a:srgbClr val="FF0000"/>
                </a:solidFill>
                <a:sym typeface="+mn-ea"/>
              </a:rPr>
              <a:t>次</a:t>
            </a:r>
            <a:r>
              <a:rPr lang="zh-CN" altLang="en-US" sz="1000" dirty="0">
                <a:solidFill>
                  <a:schemeClr val="tx1"/>
                </a:solidFill>
                <a:sym typeface="+mn-ea"/>
              </a:rPr>
              <a:t>重做，以</a:t>
            </a:r>
            <a:r>
              <a:rPr lang="zh-CN" altLang="en-US" sz="1000" dirty="0">
                <a:solidFill>
                  <a:srgbClr val="FF0000"/>
                </a:solidFill>
                <a:sym typeface="+mn-ea"/>
              </a:rPr>
              <a:t>最后一次</a:t>
            </a:r>
            <a:r>
              <a:rPr lang="zh-CN" altLang="en-US" sz="1000" dirty="0">
                <a:solidFill>
                  <a:schemeClr val="tx1"/>
                </a:solidFill>
                <a:sym typeface="+mn-ea"/>
              </a:rPr>
              <a:t>答题成绩为准</a:t>
            </a:r>
            <a:endParaRPr lang="en-US" altLang="zh-CN" sz="10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31656" y="2574838"/>
            <a:ext cx="2680139" cy="503707"/>
          </a:xfrm>
          <a:prstGeom prst="rect">
            <a:avLst/>
          </a:prstGeom>
          <a:noFill/>
        </p:spPr>
        <p:txBody>
          <a:bodyPr wrap="square" lIns="68559" tIns="34280" rIns="68559" bIns="34280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/>
                </a:solidFill>
              </a:rPr>
              <a:t>总成绩（</a:t>
            </a:r>
            <a:r>
              <a:rPr lang="en-US" altLang="zh-CN" sz="1000" dirty="0">
                <a:solidFill>
                  <a:schemeClr val="tx1"/>
                </a:solidFill>
              </a:rPr>
              <a:t>100</a:t>
            </a:r>
            <a:r>
              <a:rPr lang="zh-CN" altLang="en-US" sz="1000" dirty="0">
                <a:solidFill>
                  <a:schemeClr val="tx1"/>
                </a:solidFill>
              </a:rPr>
              <a:t>分）</a:t>
            </a:r>
            <a:r>
              <a:rPr lang="en-US" altLang="zh-CN" sz="1000" dirty="0">
                <a:solidFill>
                  <a:schemeClr val="tx1"/>
                </a:solidFill>
              </a:rPr>
              <a:t>=</a:t>
            </a:r>
            <a:r>
              <a:rPr lang="zh-CN" altLang="en-US" sz="1000" dirty="0">
                <a:solidFill>
                  <a:srgbClr val="FF0000"/>
                </a:solidFill>
              </a:rPr>
              <a:t>在线视频观看（教程</a:t>
            </a:r>
            <a:r>
              <a:rPr lang="en-US" altLang="zh-CN" sz="1000" dirty="0">
                <a:solidFill>
                  <a:srgbClr val="FF0000"/>
                </a:solidFill>
              </a:rPr>
              <a:t>+</a:t>
            </a:r>
            <a:r>
              <a:rPr lang="zh-CN" altLang="en-US" sz="1000" dirty="0">
                <a:solidFill>
                  <a:srgbClr val="FF0000"/>
                </a:solidFill>
              </a:rPr>
              <a:t>见面课）</a:t>
            </a:r>
            <a:r>
              <a:rPr lang="en-US" altLang="zh-CN" sz="1000" dirty="0">
                <a:solidFill>
                  <a:schemeClr val="tx1"/>
                </a:solidFill>
              </a:rPr>
              <a:t>+</a:t>
            </a:r>
            <a:r>
              <a:rPr lang="zh-CN" altLang="en-US" sz="1000" dirty="0">
                <a:solidFill>
                  <a:srgbClr val="FF0000"/>
                </a:solidFill>
              </a:rPr>
              <a:t>章节测试</a:t>
            </a:r>
            <a:r>
              <a:rPr lang="en-US" altLang="zh-CN" sz="1000" dirty="0">
                <a:solidFill>
                  <a:schemeClr val="tx1"/>
                </a:solidFill>
              </a:rPr>
              <a:t>+</a:t>
            </a:r>
            <a:r>
              <a:rPr lang="zh-CN" altLang="en-US" sz="1000" dirty="0">
                <a:solidFill>
                  <a:srgbClr val="FF0000"/>
                </a:solidFill>
              </a:rPr>
              <a:t>期末测试</a:t>
            </a:r>
            <a:endParaRPr lang="en-US" altLang="zh-CN" sz="1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23229" y="2961524"/>
            <a:ext cx="2069251" cy="530894"/>
          </a:xfrm>
          <a:prstGeom prst="rect">
            <a:avLst/>
          </a:prstGeom>
          <a:noFill/>
        </p:spPr>
        <p:txBody>
          <a:bodyPr wrap="square" lIns="68559" tIns="34280" rIns="68559" bIns="34280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/>
                </a:solidFill>
              </a:rPr>
              <a:t>期末考试过程中不能中断，不能退出，必须在规定时间内完成</a:t>
            </a:r>
          </a:p>
        </p:txBody>
      </p:sp>
      <p:sp>
        <p:nvSpPr>
          <p:cNvPr id="25" name="椭圆 24"/>
          <p:cNvSpPr/>
          <p:nvPr/>
        </p:nvSpPr>
        <p:spPr>
          <a:xfrm>
            <a:off x="4995503" y="1143422"/>
            <a:ext cx="321729" cy="321771"/>
          </a:xfrm>
          <a:prstGeom prst="ellipse">
            <a:avLst/>
          </a:prstGeom>
          <a:solidFill>
            <a:schemeClr val="accent1"/>
          </a:soli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lIns="68559" tIns="34280" rIns="68559" bIns="34280" rtlCol="0" anchor="ctr"/>
          <a:lstStyle/>
          <a:p>
            <a:pPr algn="ctr" defTabSz="456565"/>
            <a:endParaRPr lang="zh-CN" altLang="en-US" kern="0" dirty="0">
              <a:solidFill>
                <a:srgbClr val="57C6CF"/>
              </a:solidFill>
              <a:latin typeface="Century Gothic" panose="020B0502020202020204"/>
              <a:ea typeface="微软雅黑" pitchFamily="34" charset="-122"/>
            </a:endParaRPr>
          </a:p>
        </p:txBody>
      </p:sp>
      <p:sp>
        <p:nvSpPr>
          <p:cNvPr id="26" name="TextBox 22"/>
          <p:cNvSpPr txBox="1"/>
          <p:nvPr/>
        </p:nvSpPr>
        <p:spPr>
          <a:xfrm>
            <a:off x="388455" y="1328584"/>
            <a:ext cx="2811896" cy="253895"/>
          </a:xfrm>
          <a:prstGeom prst="rect">
            <a:avLst/>
          </a:prstGeom>
          <a:noFill/>
        </p:spPr>
        <p:txBody>
          <a:bodyPr wrap="square" lIns="68559" tIns="34280" rIns="68559" bIns="34280" rtlCol="0">
            <a:spAutoFit/>
          </a:bodyPr>
          <a:lstStyle/>
          <a:p>
            <a: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登录时，</a:t>
            </a:r>
            <a:r>
              <a:rPr lang="zh-CN" altLang="zh-CN" sz="1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学号和姓名</a:t>
            </a:r>
            <a:r>
              <a:rPr lang="zh-CN" altLang="zh-CN" sz="1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与教务系统的必须相一致</a:t>
            </a:r>
            <a:endParaRPr lang="en-US" altLang="zh-CN" sz="1000" noProof="1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22"/>
          <p:cNvSpPr txBox="1"/>
          <p:nvPr/>
        </p:nvSpPr>
        <p:spPr>
          <a:xfrm>
            <a:off x="5371422" y="859864"/>
            <a:ext cx="3305034" cy="761727"/>
          </a:xfrm>
          <a:prstGeom prst="rect">
            <a:avLst/>
          </a:prstGeom>
          <a:noFill/>
        </p:spPr>
        <p:txBody>
          <a:bodyPr wrap="square" lIns="68559" tIns="34280" rIns="68559" bIns="34280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/>
                </a:solidFill>
              </a:rPr>
              <a:t>在规定时间内完成视频观看、章节测试，在考试开放时间内完成期末考试，</a:t>
            </a:r>
            <a:r>
              <a:rPr lang="zh-CN" altLang="en-US" sz="1000" dirty="0">
                <a:solidFill>
                  <a:srgbClr val="FF0000"/>
                </a:solidFill>
              </a:rPr>
              <a:t>期末考试一旦开始，观看视频</a:t>
            </a:r>
            <a:r>
              <a:rPr lang="zh-CN" altLang="en-US" sz="1000" dirty="0">
                <a:solidFill>
                  <a:srgbClr val="FF0000"/>
                </a:solidFill>
                <a:sym typeface="+mn-ea"/>
              </a:rPr>
              <a:t>、章节测试</a:t>
            </a:r>
            <a:r>
              <a:rPr lang="zh-CN" altLang="en-US" sz="1000" dirty="0">
                <a:solidFill>
                  <a:srgbClr val="FF0000"/>
                </a:solidFill>
              </a:rPr>
              <a:t>将不再记录进度计入成绩</a:t>
            </a:r>
            <a:r>
              <a:rPr lang="zh-CN" altLang="en-US" sz="1000" dirty="0">
                <a:solidFill>
                  <a:schemeClr val="tx1"/>
                </a:solidFill>
              </a:rPr>
              <a:t>。</a:t>
            </a:r>
            <a:endParaRPr lang="en-US" altLang="zh-CN" sz="1000" dirty="0">
              <a:solidFill>
                <a:schemeClr val="tx1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6359233" y="13279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16" y="66399"/>
            <a:ext cx="2546965" cy="439132"/>
          </a:xfrm>
          <a:prstGeom prst="rect">
            <a:avLst/>
          </a:prstGeom>
        </p:spPr>
      </p:pic>
      <p:grpSp>
        <p:nvGrpSpPr>
          <p:cNvPr id="30" name="组合 4"/>
          <p:cNvGrpSpPr/>
          <p:nvPr/>
        </p:nvGrpSpPr>
        <p:grpSpPr>
          <a:xfrm>
            <a:off x="4961462" y="1863537"/>
            <a:ext cx="4074671" cy="776668"/>
            <a:chOff x="1433434" y="2169684"/>
            <a:chExt cx="6110214" cy="1715210"/>
          </a:xfrm>
        </p:grpSpPr>
        <p:grpSp>
          <p:nvGrpSpPr>
            <p:cNvPr id="31" name="组合 1"/>
            <p:cNvGrpSpPr/>
            <p:nvPr/>
          </p:nvGrpSpPr>
          <p:grpSpPr>
            <a:xfrm>
              <a:off x="1433434" y="2169684"/>
              <a:ext cx="2319188" cy="1090185"/>
              <a:chOff x="1433434" y="2169684"/>
              <a:chExt cx="2319188" cy="1090185"/>
            </a:xfrm>
          </p:grpSpPr>
          <p:sp>
            <p:nvSpPr>
              <p:cNvPr id="38" name="Freeform 6"/>
              <p:cNvSpPr/>
              <p:nvPr/>
            </p:nvSpPr>
            <p:spPr bwMode="auto">
              <a:xfrm>
                <a:off x="1433434" y="2234991"/>
                <a:ext cx="2319188" cy="1024878"/>
              </a:xfrm>
              <a:custGeom>
                <a:avLst/>
                <a:gdLst>
                  <a:gd name="T0" fmla="*/ 3006725 w 951"/>
                  <a:gd name="T1" fmla="*/ 752143 h 431"/>
                  <a:gd name="T2" fmla="*/ 2393366 w 951"/>
                  <a:gd name="T3" fmla="*/ 1362075 h 431"/>
                  <a:gd name="T4" fmla="*/ 610198 w 951"/>
                  <a:gd name="T5" fmla="*/ 1358915 h 431"/>
                  <a:gd name="T6" fmla="*/ 0 w 951"/>
                  <a:gd name="T7" fmla="*/ 748983 h 431"/>
                  <a:gd name="T8" fmla="*/ 3006725 w 951"/>
                  <a:gd name="T9" fmla="*/ 752143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1"/>
                  <a:gd name="T16" fmla="*/ 0 h 431"/>
                  <a:gd name="T17" fmla="*/ 951 w 9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1" h="431">
                    <a:moveTo>
                      <a:pt x="951" y="238"/>
                    </a:moveTo>
                    <a:cubicBezTo>
                      <a:pt x="757" y="431"/>
                      <a:pt x="757" y="431"/>
                      <a:pt x="757" y="431"/>
                    </a:cubicBezTo>
                    <a:cubicBezTo>
                      <a:pt x="593" y="299"/>
                      <a:pt x="358" y="299"/>
                      <a:pt x="193" y="430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272" y="0"/>
                      <a:pt x="679" y="1"/>
                      <a:pt x="951" y="2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127000" dist="190500" dir="90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TextBox 26"/>
              <p:cNvSpPr txBox="1">
                <a:spLocks noChangeArrowheads="1"/>
              </p:cNvSpPr>
              <p:nvPr/>
            </p:nvSpPr>
            <p:spPr bwMode="auto">
              <a:xfrm>
                <a:off x="2242784" y="2169684"/>
                <a:ext cx="738448" cy="101954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划</a:t>
                </a: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5224460" y="2169684"/>
              <a:ext cx="2319188" cy="1090185"/>
              <a:chOff x="5224460" y="2169684"/>
              <a:chExt cx="2319188" cy="1090185"/>
            </a:xfrm>
          </p:grpSpPr>
          <p:sp>
            <p:nvSpPr>
              <p:cNvPr id="36" name="Freeform 6"/>
              <p:cNvSpPr/>
              <p:nvPr/>
            </p:nvSpPr>
            <p:spPr bwMode="auto">
              <a:xfrm>
                <a:off x="5224460" y="2234991"/>
                <a:ext cx="2319188" cy="1024878"/>
              </a:xfrm>
              <a:custGeom>
                <a:avLst/>
                <a:gdLst>
                  <a:gd name="T0" fmla="*/ 3006725 w 951"/>
                  <a:gd name="T1" fmla="*/ 752143 h 431"/>
                  <a:gd name="T2" fmla="*/ 2393366 w 951"/>
                  <a:gd name="T3" fmla="*/ 1362075 h 431"/>
                  <a:gd name="T4" fmla="*/ 610198 w 951"/>
                  <a:gd name="T5" fmla="*/ 1358915 h 431"/>
                  <a:gd name="T6" fmla="*/ 0 w 951"/>
                  <a:gd name="T7" fmla="*/ 748983 h 431"/>
                  <a:gd name="T8" fmla="*/ 3006725 w 951"/>
                  <a:gd name="T9" fmla="*/ 752143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1"/>
                  <a:gd name="T16" fmla="*/ 0 h 431"/>
                  <a:gd name="T17" fmla="*/ 951 w 9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1" h="431">
                    <a:moveTo>
                      <a:pt x="951" y="238"/>
                    </a:moveTo>
                    <a:cubicBezTo>
                      <a:pt x="757" y="431"/>
                      <a:pt x="757" y="431"/>
                      <a:pt x="757" y="431"/>
                    </a:cubicBezTo>
                    <a:cubicBezTo>
                      <a:pt x="593" y="299"/>
                      <a:pt x="358" y="299"/>
                      <a:pt x="193" y="430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272" y="0"/>
                      <a:pt x="679" y="1"/>
                      <a:pt x="951" y="2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127000" dist="190500" dir="90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TextBox 34"/>
              <p:cNvSpPr txBox="1">
                <a:spLocks noChangeArrowheads="1"/>
              </p:cNvSpPr>
              <p:nvPr/>
            </p:nvSpPr>
            <p:spPr bwMode="auto">
              <a:xfrm>
                <a:off x="6038117" y="2169684"/>
                <a:ext cx="738448" cy="101954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点</a:t>
                </a:r>
              </a:p>
            </p:txBody>
          </p:sp>
        </p:grpSp>
        <p:grpSp>
          <p:nvGrpSpPr>
            <p:cNvPr id="33" name="组合 2"/>
            <p:cNvGrpSpPr/>
            <p:nvPr/>
          </p:nvGrpSpPr>
          <p:grpSpPr>
            <a:xfrm>
              <a:off x="3326498" y="2834627"/>
              <a:ext cx="2319188" cy="1050267"/>
              <a:chOff x="3326498" y="2834627"/>
              <a:chExt cx="2319188" cy="1050267"/>
            </a:xfrm>
          </p:grpSpPr>
          <p:sp>
            <p:nvSpPr>
              <p:cNvPr id="34" name="Freeform 6"/>
              <p:cNvSpPr/>
              <p:nvPr/>
            </p:nvSpPr>
            <p:spPr bwMode="auto">
              <a:xfrm flipV="1">
                <a:off x="3326498" y="2834627"/>
                <a:ext cx="2319188" cy="1024879"/>
              </a:xfrm>
              <a:custGeom>
                <a:avLst/>
                <a:gdLst>
                  <a:gd name="T0" fmla="*/ 3006725 w 951"/>
                  <a:gd name="T1" fmla="*/ 752143 h 431"/>
                  <a:gd name="T2" fmla="*/ 2393366 w 951"/>
                  <a:gd name="T3" fmla="*/ 1362075 h 431"/>
                  <a:gd name="T4" fmla="*/ 610198 w 951"/>
                  <a:gd name="T5" fmla="*/ 1358915 h 431"/>
                  <a:gd name="T6" fmla="*/ 0 w 951"/>
                  <a:gd name="T7" fmla="*/ 748983 h 431"/>
                  <a:gd name="T8" fmla="*/ 3006725 w 951"/>
                  <a:gd name="T9" fmla="*/ 752143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1"/>
                  <a:gd name="T16" fmla="*/ 0 h 431"/>
                  <a:gd name="T17" fmla="*/ 951 w 951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1" h="431">
                    <a:moveTo>
                      <a:pt x="951" y="238"/>
                    </a:moveTo>
                    <a:cubicBezTo>
                      <a:pt x="757" y="431"/>
                      <a:pt x="757" y="431"/>
                      <a:pt x="757" y="431"/>
                    </a:cubicBezTo>
                    <a:cubicBezTo>
                      <a:pt x="593" y="299"/>
                      <a:pt x="358" y="299"/>
                      <a:pt x="193" y="430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272" y="0"/>
                      <a:pt x="679" y="1"/>
                      <a:pt x="951" y="2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127000" dist="190500" dir="90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TextBox 35"/>
              <p:cNvSpPr txBox="1">
                <a:spLocks noChangeArrowheads="1"/>
              </p:cNvSpPr>
              <p:nvPr/>
            </p:nvSpPr>
            <p:spPr bwMode="auto">
              <a:xfrm>
                <a:off x="4192747" y="2865344"/>
                <a:ext cx="738448" cy="101955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2400" dirty="0">
                    <a:latin typeface="微软雅黑" pitchFamily="34" charset="-122"/>
                    <a:ea typeface="微软雅黑" pitchFamily="34" charset="-122"/>
                  </a:rPr>
                  <a:t>重</a:t>
                </a:r>
              </a:p>
            </p:txBody>
          </p:sp>
        </p:grpSp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/>
      <p:bldP spid="22" grpId="0"/>
      <p:bldP spid="23" grpId="0"/>
      <p:bldP spid="25" grpId="0" animBg="1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8"/>
          <p:cNvSpPr>
            <a:spLocks noChangeArrowheads="1"/>
          </p:cNvSpPr>
          <p:nvPr/>
        </p:nvSpPr>
        <p:spPr bwMode="auto">
          <a:xfrm>
            <a:off x="1944688" y="2784475"/>
            <a:ext cx="596900" cy="600075"/>
          </a:xfrm>
          <a:prstGeom prst="ellipse">
            <a:avLst/>
          </a:prstGeom>
          <a:solidFill>
            <a:schemeClr val="accent1">
              <a:alpha val="23921"/>
            </a:schemeClr>
          </a:solidFill>
          <a:ln w="12700">
            <a:solidFill>
              <a:schemeClr val="accent1"/>
            </a:solidFill>
            <a:miter lim="800000"/>
          </a:ln>
        </p:spPr>
        <p:txBody>
          <a:bodyPr lIns="91413" tIns="45706" rIns="91413" bIns="45706" anchor="ctr"/>
          <a:lstStyle/>
          <a:p>
            <a:endParaRPr lang="zh-CN" altLang="en-US"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1682750" y="1096964"/>
            <a:ext cx="234950" cy="1446212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1682750" y="2100264"/>
            <a:ext cx="234950" cy="442912"/>
          </a:xfrm>
          <a:custGeom>
            <a:avLst/>
            <a:gdLst>
              <a:gd name="T0" fmla="*/ 2147483647 w 68"/>
              <a:gd name="T1" fmla="*/ 0 h 128"/>
              <a:gd name="T2" fmla="*/ 2147483647 w 68"/>
              <a:gd name="T3" fmla="*/ 0 h 128"/>
              <a:gd name="T4" fmla="*/ 2147483647 w 68"/>
              <a:gd name="T5" fmla="*/ 2147483647 h 128"/>
              <a:gd name="T6" fmla="*/ 2147483647 w 68"/>
              <a:gd name="T7" fmla="*/ 2147483647 h 128"/>
              <a:gd name="T8" fmla="*/ 0 w 68"/>
              <a:gd name="T9" fmla="*/ 2147483647 h 128"/>
              <a:gd name="T10" fmla="*/ 0 w 68"/>
              <a:gd name="T11" fmla="*/ 2147483647 h 128"/>
              <a:gd name="T12" fmla="*/ 2147483647 w 68"/>
              <a:gd name="T13" fmla="*/ 0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128"/>
              <a:gd name="T23" fmla="*/ 68 w 68"/>
              <a:gd name="T24" fmla="*/ 128 h 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12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72705" tIns="36352" rIns="72705" bIns="36352"/>
          <a:lstStyle/>
          <a:p>
            <a:endParaRPr lang="zh-CN" altLang="en-US"/>
          </a:p>
        </p:txBody>
      </p:sp>
      <p:sp>
        <p:nvSpPr>
          <p:cNvPr id="5" name="Freeform 8"/>
          <p:cNvSpPr/>
          <p:nvPr/>
        </p:nvSpPr>
        <p:spPr bwMode="auto">
          <a:xfrm>
            <a:off x="1984376" y="1096964"/>
            <a:ext cx="234950" cy="1446212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7" name="Freeform 9"/>
          <p:cNvSpPr/>
          <p:nvPr/>
        </p:nvSpPr>
        <p:spPr bwMode="auto">
          <a:xfrm>
            <a:off x="2284414" y="1096964"/>
            <a:ext cx="236537" cy="1446212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8" name="Freeform 10"/>
          <p:cNvSpPr/>
          <p:nvPr/>
        </p:nvSpPr>
        <p:spPr bwMode="auto">
          <a:xfrm>
            <a:off x="2582864" y="1096964"/>
            <a:ext cx="236537" cy="1446212"/>
          </a:xfrm>
          <a:custGeom>
            <a:avLst/>
            <a:gdLst>
              <a:gd name="T0" fmla="*/ 12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2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9" name="Freeform 11"/>
          <p:cNvSpPr/>
          <p:nvPr/>
        </p:nvSpPr>
        <p:spPr bwMode="auto">
          <a:xfrm>
            <a:off x="1984376" y="1797052"/>
            <a:ext cx="234950" cy="746125"/>
          </a:xfrm>
          <a:custGeom>
            <a:avLst/>
            <a:gdLst>
              <a:gd name="T0" fmla="*/ 2147483647 w 68"/>
              <a:gd name="T1" fmla="*/ 0 h 215"/>
              <a:gd name="T2" fmla="*/ 2147483647 w 68"/>
              <a:gd name="T3" fmla="*/ 0 h 215"/>
              <a:gd name="T4" fmla="*/ 2147483647 w 68"/>
              <a:gd name="T5" fmla="*/ 2147483647 h 215"/>
              <a:gd name="T6" fmla="*/ 2147483647 w 68"/>
              <a:gd name="T7" fmla="*/ 2147483647 h 215"/>
              <a:gd name="T8" fmla="*/ 0 w 68"/>
              <a:gd name="T9" fmla="*/ 2147483647 h 215"/>
              <a:gd name="T10" fmla="*/ 0 w 68"/>
              <a:gd name="T11" fmla="*/ 2147483647 h 215"/>
              <a:gd name="T12" fmla="*/ 2147483647 w 68"/>
              <a:gd name="T13" fmla="*/ 0 h 2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215"/>
              <a:gd name="T23" fmla="*/ 68 w 68"/>
              <a:gd name="T24" fmla="*/ 215 h 2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21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72705" tIns="36352" rIns="72705" bIns="36352"/>
          <a:lstStyle/>
          <a:p>
            <a:endParaRPr lang="zh-CN" altLang="en-US"/>
          </a:p>
        </p:txBody>
      </p:sp>
      <p:sp>
        <p:nvSpPr>
          <p:cNvPr id="10" name="Freeform 12"/>
          <p:cNvSpPr/>
          <p:nvPr/>
        </p:nvSpPr>
        <p:spPr bwMode="auto">
          <a:xfrm>
            <a:off x="2284414" y="1484314"/>
            <a:ext cx="236537" cy="1058862"/>
          </a:xfrm>
          <a:custGeom>
            <a:avLst/>
            <a:gdLst>
              <a:gd name="T0" fmla="*/ 2147483647 w 68"/>
              <a:gd name="T1" fmla="*/ 0 h 305"/>
              <a:gd name="T2" fmla="*/ 2147483647 w 68"/>
              <a:gd name="T3" fmla="*/ 0 h 305"/>
              <a:gd name="T4" fmla="*/ 2147483647 w 68"/>
              <a:gd name="T5" fmla="*/ 2147483647 h 305"/>
              <a:gd name="T6" fmla="*/ 2147483647 w 68"/>
              <a:gd name="T7" fmla="*/ 2147483647 h 305"/>
              <a:gd name="T8" fmla="*/ 2147483647 w 68"/>
              <a:gd name="T9" fmla="*/ 2147483647 h 305"/>
              <a:gd name="T10" fmla="*/ 0 w 68"/>
              <a:gd name="T11" fmla="*/ 2147483647 h 305"/>
              <a:gd name="T12" fmla="*/ 0 w 68"/>
              <a:gd name="T13" fmla="*/ 2147483647 h 305"/>
              <a:gd name="T14" fmla="*/ 0 w 68"/>
              <a:gd name="T15" fmla="*/ 2147483647 h 305"/>
              <a:gd name="T16" fmla="*/ 2147483647 w 68"/>
              <a:gd name="T17" fmla="*/ 0 h 3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"/>
              <a:gd name="T28" fmla="*/ 0 h 305"/>
              <a:gd name="T29" fmla="*/ 68 w 68"/>
              <a:gd name="T30" fmla="*/ 305 h 30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" h="30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05"/>
                  <a:pt x="68" y="305"/>
                  <a:pt x="68" y="305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72705" tIns="36352" rIns="72705" bIns="36352"/>
          <a:lstStyle/>
          <a:p>
            <a:endParaRPr lang="zh-CN" altLang="en-US"/>
          </a:p>
        </p:txBody>
      </p:sp>
      <p:sp>
        <p:nvSpPr>
          <p:cNvPr id="11" name="Freeform 13"/>
          <p:cNvSpPr/>
          <p:nvPr/>
        </p:nvSpPr>
        <p:spPr bwMode="auto">
          <a:xfrm>
            <a:off x="2582864" y="1279525"/>
            <a:ext cx="236537" cy="1263650"/>
          </a:xfrm>
          <a:custGeom>
            <a:avLst/>
            <a:gdLst>
              <a:gd name="T0" fmla="*/ 2147483647 w 68"/>
              <a:gd name="T1" fmla="*/ 0 h 364"/>
              <a:gd name="T2" fmla="*/ 2147483647 w 68"/>
              <a:gd name="T3" fmla="*/ 0 h 364"/>
              <a:gd name="T4" fmla="*/ 2147483647 w 68"/>
              <a:gd name="T5" fmla="*/ 2147483647 h 364"/>
              <a:gd name="T6" fmla="*/ 2147483647 w 68"/>
              <a:gd name="T7" fmla="*/ 2147483647 h 364"/>
              <a:gd name="T8" fmla="*/ 2147483647 w 68"/>
              <a:gd name="T9" fmla="*/ 2147483647 h 364"/>
              <a:gd name="T10" fmla="*/ 0 w 68"/>
              <a:gd name="T11" fmla="*/ 2147483647 h 364"/>
              <a:gd name="T12" fmla="*/ 0 w 68"/>
              <a:gd name="T13" fmla="*/ 2147483647 h 364"/>
              <a:gd name="T14" fmla="*/ 0 w 68"/>
              <a:gd name="T15" fmla="*/ 2147483647 h 364"/>
              <a:gd name="T16" fmla="*/ 2147483647 w 68"/>
              <a:gd name="T17" fmla="*/ 0 h 3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"/>
              <a:gd name="T28" fmla="*/ 0 h 364"/>
              <a:gd name="T29" fmla="*/ 68 w 68"/>
              <a:gd name="T30" fmla="*/ 364 h 3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" h="364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lIns="72705" tIns="36352" rIns="72705" bIns="36352"/>
          <a:lstStyle/>
          <a:p>
            <a:endParaRPr lang="zh-CN" altLang="en-US"/>
          </a:p>
        </p:txBody>
      </p:sp>
      <p:sp>
        <p:nvSpPr>
          <p:cNvPr id="12" name="Freeform 14"/>
          <p:cNvSpPr/>
          <p:nvPr/>
        </p:nvSpPr>
        <p:spPr bwMode="auto">
          <a:xfrm>
            <a:off x="3302002" y="1096964"/>
            <a:ext cx="233363" cy="1446212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3" name="Freeform 15"/>
          <p:cNvSpPr/>
          <p:nvPr/>
        </p:nvSpPr>
        <p:spPr bwMode="auto">
          <a:xfrm>
            <a:off x="3602039" y="1096964"/>
            <a:ext cx="236537" cy="1446212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4" name="Freeform 16"/>
          <p:cNvSpPr/>
          <p:nvPr/>
        </p:nvSpPr>
        <p:spPr bwMode="auto">
          <a:xfrm>
            <a:off x="3903664" y="1096964"/>
            <a:ext cx="236537" cy="1446212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5" name="Freeform 17"/>
          <p:cNvSpPr/>
          <p:nvPr/>
        </p:nvSpPr>
        <p:spPr bwMode="auto">
          <a:xfrm>
            <a:off x="4205290" y="1096964"/>
            <a:ext cx="236537" cy="1446212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3302002" y="2328863"/>
            <a:ext cx="233363" cy="214312"/>
          </a:xfrm>
          <a:custGeom>
            <a:avLst/>
            <a:gdLst>
              <a:gd name="T0" fmla="*/ 2147483647 w 68"/>
              <a:gd name="T1" fmla="*/ 0 h 62"/>
              <a:gd name="T2" fmla="*/ 2147483647 w 68"/>
              <a:gd name="T3" fmla="*/ 0 h 62"/>
              <a:gd name="T4" fmla="*/ 2147483647 w 68"/>
              <a:gd name="T5" fmla="*/ 2147483647 h 62"/>
              <a:gd name="T6" fmla="*/ 2147483647 w 68"/>
              <a:gd name="T7" fmla="*/ 2147483647 h 62"/>
              <a:gd name="T8" fmla="*/ 0 w 68"/>
              <a:gd name="T9" fmla="*/ 2147483647 h 62"/>
              <a:gd name="T10" fmla="*/ 0 w 68"/>
              <a:gd name="T11" fmla="*/ 2147483647 h 62"/>
              <a:gd name="T12" fmla="*/ 2147483647 w 68"/>
              <a:gd name="T13" fmla="*/ 0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62"/>
              <a:gd name="T23" fmla="*/ 68 w 68"/>
              <a:gd name="T24" fmla="*/ 62 h 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62"/>
                  <a:pt x="68" y="62"/>
                  <a:pt x="68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72705" tIns="36352" rIns="72705" bIns="36352"/>
          <a:lstStyle/>
          <a:p>
            <a:endParaRPr lang="zh-CN" altLang="en-US"/>
          </a:p>
        </p:txBody>
      </p:sp>
      <p:sp>
        <p:nvSpPr>
          <p:cNvPr id="17" name="Freeform 19"/>
          <p:cNvSpPr/>
          <p:nvPr/>
        </p:nvSpPr>
        <p:spPr bwMode="auto">
          <a:xfrm>
            <a:off x="3602039" y="1803402"/>
            <a:ext cx="236537" cy="739775"/>
          </a:xfrm>
          <a:custGeom>
            <a:avLst/>
            <a:gdLst>
              <a:gd name="T0" fmla="*/ 2147483647 w 68"/>
              <a:gd name="T1" fmla="*/ 0 h 213"/>
              <a:gd name="T2" fmla="*/ 2147483647 w 68"/>
              <a:gd name="T3" fmla="*/ 0 h 213"/>
              <a:gd name="T4" fmla="*/ 2147483647 w 68"/>
              <a:gd name="T5" fmla="*/ 2147483647 h 213"/>
              <a:gd name="T6" fmla="*/ 2147483647 w 68"/>
              <a:gd name="T7" fmla="*/ 2147483647 h 213"/>
              <a:gd name="T8" fmla="*/ 0 w 68"/>
              <a:gd name="T9" fmla="*/ 2147483647 h 213"/>
              <a:gd name="T10" fmla="*/ 0 w 68"/>
              <a:gd name="T11" fmla="*/ 2147483647 h 213"/>
              <a:gd name="T12" fmla="*/ 2147483647 w 68"/>
              <a:gd name="T13" fmla="*/ 0 h 2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213"/>
              <a:gd name="T23" fmla="*/ 68 w 68"/>
              <a:gd name="T24" fmla="*/ 213 h 2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72705" tIns="36352" rIns="72705" bIns="36352"/>
          <a:lstStyle/>
          <a:p>
            <a:endParaRPr lang="zh-CN" altLang="en-US"/>
          </a:p>
        </p:txBody>
      </p:sp>
      <p:sp>
        <p:nvSpPr>
          <p:cNvPr id="18" name="Freeform 20"/>
          <p:cNvSpPr/>
          <p:nvPr/>
        </p:nvSpPr>
        <p:spPr bwMode="auto">
          <a:xfrm>
            <a:off x="3903664" y="1279525"/>
            <a:ext cx="236537" cy="1263650"/>
          </a:xfrm>
          <a:custGeom>
            <a:avLst/>
            <a:gdLst>
              <a:gd name="T0" fmla="*/ 2147483647 w 68"/>
              <a:gd name="T1" fmla="*/ 0 h 364"/>
              <a:gd name="T2" fmla="*/ 2147483647 w 68"/>
              <a:gd name="T3" fmla="*/ 0 h 364"/>
              <a:gd name="T4" fmla="*/ 2147483647 w 68"/>
              <a:gd name="T5" fmla="*/ 2147483647 h 364"/>
              <a:gd name="T6" fmla="*/ 2147483647 w 68"/>
              <a:gd name="T7" fmla="*/ 2147483647 h 364"/>
              <a:gd name="T8" fmla="*/ 2147483647 w 68"/>
              <a:gd name="T9" fmla="*/ 2147483647 h 364"/>
              <a:gd name="T10" fmla="*/ 0 w 68"/>
              <a:gd name="T11" fmla="*/ 2147483647 h 364"/>
              <a:gd name="T12" fmla="*/ 0 w 68"/>
              <a:gd name="T13" fmla="*/ 2147483647 h 364"/>
              <a:gd name="T14" fmla="*/ 0 w 68"/>
              <a:gd name="T15" fmla="*/ 2147483647 h 364"/>
              <a:gd name="T16" fmla="*/ 2147483647 w 68"/>
              <a:gd name="T17" fmla="*/ 0 h 3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"/>
              <a:gd name="T28" fmla="*/ 0 h 364"/>
              <a:gd name="T29" fmla="*/ 68 w 68"/>
              <a:gd name="T30" fmla="*/ 364 h 3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" h="364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72705" tIns="36352" rIns="72705" bIns="36352"/>
          <a:lstStyle/>
          <a:p>
            <a:endParaRPr lang="zh-CN" altLang="en-US"/>
          </a:p>
        </p:txBody>
      </p:sp>
      <p:sp>
        <p:nvSpPr>
          <p:cNvPr id="19" name="Freeform 21"/>
          <p:cNvSpPr/>
          <p:nvPr/>
        </p:nvSpPr>
        <p:spPr bwMode="auto">
          <a:xfrm>
            <a:off x="4205290" y="1989139"/>
            <a:ext cx="236537" cy="554037"/>
          </a:xfrm>
          <a:custGeom>
            <a:avLst/>
            <a:gdLst>
              <a:gd name="T0" fmla="*/ 2147483647 w 68"/>
              <a:gd name="T1" fmla="*/ 0 h 160"/>
              <a:gd name="T2" fmla="*/ 2147483647 w 68"/>
              <a:gd name="T3" fmla="*/ 0 h 160"/>
              <a:gd name="T4" fmla="*/ 2147483647 w 68"/>
              <a:gd name="T5" fmla="*/ 2147483647 h 160"/>
              <a:gd name="T6" fmla="*/ 2147483647 w 68"/>
              <a:gd name="T7" fmla="*/ 2147483647 h 160"/>
              <a:gd name="T8" fmla="*/ 0 w 68"/>
              <a:gd name="T9" fmla="*/ 2147483647 h 160"/>
              <a:gd name="T10" fmla="*/ 0 w 68"/>
              <a:gd name="T11" fmla="*/ 2147483647 h 160"/>
              <a:gd name="T12" fmla="*/ 2147483647 w 68"/>
              <a:gd name="T13" fmla="*/ 0 h 1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160"/>
              <a:gd name="T23" fmla="*/ 68 w 68"/>
              <a:gd name="T24" fmla="*/ 160 h 1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16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60"/>
                  <a:pt x="68" y="160"/>
                  <a:pt x="68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lIns="72705" tIns="36352" rIns="72705" bIns="36352"/>
          <a:lstStyle/>
          <a:p>
            <a:endParaRPr lang="zh-CN" altLang="en-US"/>
          </a:p>
        </p:txBody>
      </p:sp>
      <p:sp>
        <p:nvSpPr>
          <p:cNvPr id="20" name="Freeform 22"/>
          <p:cNvSpPr/>
          <p:nvPr/>
        </p:nvSpPr>
        <p:spPr bwMode="auto">
          <a:xfrm>
            <a:off x="4913313" y="1096964"/>
            <a:ext cx="234950" cy="1446212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1" name="Freeform 23"/>
          <p:cNvSpPr/>
          <p:nvPr/>
        </p:nvSpPr>
        <p:spPr bwMode="auto">
          <a:xfrm>
            <a:off x="5214939" y="1096964"/>
            <a:ext cx="234950" cy="1446212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2" name="Freeform 24"/>
          <p:cNvSpPr/>
          <p:nvPr/>
        </p:nvSpPr>
        <p:spPr bwMode="auto">
          <a:xfrm>
            <a:off x="5516564" y="1096964"/>
            <a:ext cx="234950" cy="1446212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3" name="Freeform 25"/>
          <p:cNvSpPr/>
          <p:nvPr/>
        </p:nvSpPr>
        <p:spPr bwMode="auto">
          <a:xfrm>
            <a:off x="5816600" y="1096964"/>
            <a:ext cx="236538" cy="1446212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4" name="Freeform 26"/>
          <p:cNvSpPr/>
          <p:nvPr/>
        </p:nvSpPr>
        <p:spPr bwMode="auto">
          <a:xfrm>
            <a:off x="5816600" y="1273175"/>
            <a:ext cx="236538" cy="1270000"/>
          </a:xfrm>
          <a:custGeom>
            <a:avLst/>
            <a:gdLst>
              <a:gd name="T0" fmla="*/ 2147483647 w 68"/>
              <a:gd name="T1" fmla="*/ 0 h 366"/>
              <a:gd name="T2" fmla="*/ 2147483647 w 68"/>
              <a:gd name="T3" fmla="*/ 0 h 366"/>
              <a:gd name="T4" fmla="*/ 2147483647 w 68"/>
              <a:gd name="T5" fmla="*/ 2147483647 h 366"/>
              <a:gd name="T6" fmla="*/ 2147483647 w 68"/>
              <a:gd name="T7" fmla="*/ 2147483647 h 366"/>
              <a:gd name="T8" fmla="*/ 2147483647 w 68"/>
              <a:gd name="T9" fmla="*/ 2147483647 h 366"/>
              <a:gd name="T10" fmla="*/ 0 w 68"/>
              <a:gd name="T11" fmla="*/ 2147483647 h 366"/>
              <a:gd name="T12" fmla="*/ 0 w 68"/>
              <a:gd name="T13" fmla="*/ 2147483647 h 366"/>
              <a:gd name="T14" fmla="*/ 0 w 68"/>
              <a:gd name="T15" fmla="*/ 2147483647 h 366"/>
              <a:gd name="T16" fmla="*/ 2147483647 w 68"/>
              <a:gd name="T17" fmla="*/ 0 h 3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"/>
              <a:gd name="T28" fmla="*/ 0 h 366"/>
              <a:gd name="T29" fmla="*/ 68 w 68"/>
              <a:gd name="T30" fmla="*/ 366 h 3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" h="366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lIns="72705" tIns="36352" rIns="72705" bIns="36352"/>
          <a:lstStyle/>
          <a:p>
            <a:endParaRPr lang="zh-CN" altLang="en-US"/>
          </a:p>
        </p:txBody>
      </p:sp>
      <p:sp>
        <p:nvSpPr>
          <p:cNvPr id="25" name="Freeform 27"/>
          <p:cNvSpPr/>
          <p:nvPr/>
        </p:nvSpPr>
        <p:spPr bwMode="auto">
          <a:xfrm>
            <a:off x="5516564" y="1509714"/>
            <a:ext cx="234950" cy="1033462"/>
          </a:xfrm>
          <a:custGeom>
            <a:avLst/>
            <a:gdLst>
              <a:gd name="T0" fmla="*/ 2147483647 w 68"/>
              <a:gd name="T1" fmla="*/ 0 h 298"/>
              <a:gd name="T2" fmla="*/ 2147483647 w 68"/>
              <a:gd name="T3" fmla="*/ 0 h 298"/>
              <a:gd name="T4" fmla="*/ 2147483647 w 68"/>
              <a:gd name="T5" fmla="*/ 2147483647 h 298"/>
              <a:gd name="T6" fmla="*/ 2147483647 w 68"/>
              <a:gd name="T7" fmla="*/ 2147483647 h 298"/>
              <a:gd name="T8" fmla="*/ 2147483647 w 68"/>
              <a:gd name="T9" fmla="*/ 2147483647 h 298"/>
              <a:gd name="T10" fmla="*/ 0 w 68"/>
              <a:gd name="T11" fmla="*/ 2147483647 h 298"/>
              <a:gd name="T12" fmla="*/ 0 w 68"/>
              <a:gd name="T13" fmla="*/ 2147483647 h 298"/>
              <a:gd name="T14" fmla="*/ 0 w 68"/>
              <a:gd name="T15" fmla="*/ 2147483647 h 298"/>
              <a:gd name="T16" fmla="*/ 2147483647 w 68"/>
              <a:gd name="T17" fmla="*/ 0 h 2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"/>
              <a:gd name="T28" fmla="*/ 0 h 298"/>
              <a:gd name="T29" fmla="*/ 68 w 68"/>
              <a:gd name="T30" fmla="*/ 298 h 2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" h="29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98"/>
                  <a:pt x="68" y="298"/>
                  <a:pt x="68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72705" tIns="36352" rIns="72705" bIns="36352"/>
          <a:lstStyle/>
          <a:p>
            <a:endParaRPr lang="zh-CN" altLang="en-US"/>
          </a:p>
        </p:txBody>
      </p:sp>
      <p:sp>
        <p:nvSpPr>
          <p:cNvPr id="26" name="Freeform 28"/>
          <p:cNvSpPr/>
          <p:nvPr/>
        </p:nvSpPr>
        <p:spPr bwMode="auto">
          <a:xfrm>
            <a:off x="5214939" y="1803402"/>
            <a:ext cx="234950" cy="739775"/>
          </a:xfrm>
          <a:custGeom>
            <a:avLst/>
            <a:gdLst>
              <a:gd name="T0" fmla="*/ 2147483647 w 68"/>
              <a:gd name="T1" fmla="*/ 0 h 213"/>
              <a:gd name="T2" fmla="*/ 2147483647 w 68"/>
              <a:gd name="T3" fmla="*/ 0 h 213"/>
              <a:gd name="T4" fmla="*/ 2147483647 w 68"/>
              <a:gd name="T5" fmla="*/ 2147483647 h 213"/>
              <a:gd name="T6" fmla="*/ 2147483647 w 68"/>
              <a:gd name="T7" fmla="*/ 2147483647 h 213"/>
              <a:gd name="T8" fmla="*/ 0 w 68"/>
              <a:gd name="T9" fmla="*/ 2147483647 h 213"/>
              <a:gd name="T10" fmla="*/ 0 w 68"/>
              <a:gd name="T11" fmla="*/ 2147483647 h 213"/>
              <a:gd name="T12" fmla="*/ 2147483647 w 68"/>
              <a:gd name="T13" fmla="*/ 0 h 2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213"/>
              <a:gd name="T23" fmla="*/ 68 w 68"/>
              <a:gd name="T24" fmla="*/ 213 h 2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72705" tIns="36352" rIns="72705" bIns="36352"/>
          <a:lstStyle/>
          <a:p>
            <a:endParaRPr lang="zh-CN" altLang="en-US"/>
          </a:p>
        </p:txBody>
      </p:sp>
      <p:sp>
        <p:nvSpPr>
          <p:cNvPr id="27" name="Freeform 29"/>
          <p:cNvSpPr/>
          <p:nvPr/>
        </p:nvSpPr>
        <p:spPr bwMode="auto">
          <a:xfrm>
            <a:off x="4913313" y="2109790"/>
            <a:ext cx="234950" cy="433387"/>
          </a:xfrm>
          <a:custGeom>
            <a:avLst/>
            <a:gdLst>
              <a:gd name="T0" fmla="*/ 2147483647 w 68"/>
              <a:gd name="T1" fmla="*/ 0 h 125"/>
              <a:gd name="T2" fmla="*/ 2147483647 w 68"/>
              <a:gd name="T3" fmla="*/ 0 h 125"/>
              <a:gd name="T4" fmla="*/ 2147483647 w 68"/>
              <a:gd name="T5" fmla="*/ 2147483647 h 125"/>
              <a:gd name="T6" fmla="*/ 2147483647 w 68"/>
              <a:gd name="T7" fmla="*/ 2147483647 h 125"/>
              <a:gd name="T8" fmla="*/ 0 w 68"/>
              <a:gd name="T9" fmla="*/ 2147483647 h 125"/>
              <a:gd name="T10" fmla="*/ 0 w 68"/>
              <a:gd name="T11" fmla="*/ 2147483647 h 125"/>
              <a:gd name="T12" fmla="*/ 2147483647 w 68"/>
              <a:gd name="T13" fmla="*/ 0 h 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125"/>
              <a:gd name="T23" fmla="*/ 68 w 68"/>
              <a:gd name="T24" fmla="*/ 125 h 1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12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72705" tIns="36352" rIns="72705" bIns="36352"/>
          <a:lstStyle/>
          <a:p>
            <a:endParaRPr lang="zh-CN" altLang="en-US"/>
          </a:p>
        </p:txBody>
      </p:sp>
      <p:sp>
        <p:nvSpPr>
          <p:cNvPr id="28" name="Freeform 30"/>
          <p:cNvSpPr/>
          <p:nvPr/>
        </p:nvSpPr>
        <p:spPr bwMode="auto">
          <a:xfrm>
            <a:off x="6610350" y="1096964"/>
            <a:ext cx="236538" cy="1446212"/>
          </a:xfrm>
          <a:custGeom>
            <a:avLst/>
            <a:gdLst>
              <a:gd name="T0" fmla="*/ 11 w 68"/>
              <a:gd name="T1" fmla="*/ 0 h 417"/>
              <a:gd name="T2" fmla="*/ 56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9" name="Freeform 31"/>
          <p:cNvSpPr/>
          <p:nvPr/>
        </p:nvSpPr>
        <p:spPr bwMode="auto">
          <a:xfrm>
            <a:off x="6908801" y="1096964"/>
            <a:ext cx="236538" cy="1446212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0" name="Freeform 32"/>
          <p:cNvSpPr/>
          <p:nvPr/>
        </p:nvSpPr>
        <p:spPr bwMode="auto">
          <a:xfrm>
            <a:off x="7210425" y="1096964"/>
            <a:ext cx="234950" cy="1446212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1" name="Freeform 33"/>
          <p:cNvSpPr/>
          <p:nvPr/>
        </p:nvSpPr>
        <p:spPr bwMode="auto">
          <a:xfrm>
            <a:off x="7512050" y="1096964"/>
            <a:ext cx="234950" cy="1446212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2" name="Freeform 34"/>
          <p:cNvSpPr/>
          <p:nvPr/>
        </p:nvSpPr>
        <p:spPr bwMode="auto">
          <a:xfrm>
            <a:off x="7512050" y="1287463"/>
            <a:ext cx="234950" cy="1255712"/>
          </a:xfrm>
          <a:custGeom>
            <a:avLst/>
            <a:gdLst>
              <a:gd name="T0" fmla="*/ 2147483647 w 68"/>
              <a:gd name="T1" fmla="*/ 0 h 362"/>
              <a:gd name="T2" fmla="*/ 2147483647 w 68"/>
              <a:gd name="T3" fmla="*/ 0 h 362"/>
              <a:gd name="T4" fmla="*/ 2147483647 w 68"/>
              <a:gd name="T5" fmla="*/ 2147483647 h 362"/>
              <a:gd name="T6" fmla="*/ 2147483647 w 68"/>
              <a:gd name="T7" fmla="*/ 2147483647 h 362"/>
              <a:gd name="T8" fmla="*/ 2147483647 w 68"/>
              <a:gd name="T9" fmla="*/ 2147483647 h 362"/>
              <a:gd name="T10" fmla="*/ 0 w 68"/>
              <a:gd name="T11" fmla="*/ 2147483647 h 362"/>
              <a:gd name="T12" fmla="*/ 0 w 68"/>
              <a:gd name="T13" fmla="*/ 2147483647 h 362"/>
              <a:gd name="T14" fmla="*/ 0 w 68"/>
              <a:gd name="T15" fmla="*/ 2147483647 h 362"/>
              <a:gd name="T16" fmla="*/ 2147483647 w 68"/>
              <a:gd name="T17" fmla="*/ 0 h 3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"/>
              <a:gd name="T28" fmla="*/ 0 h 362"/>
              <a:gd name="T29" fmla="*/ 68 w 68"/>
              <a:gd name="T30" fmla="*/ 362 h 3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" h="3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2"/>
                  <a:pt x="68" y="362"/>
                  <a:pt x="68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lIns="72705" tIns="36352" rIns="72705" bIns="36352"/>
          <a:lstStyle/>
          <a:p>
            <a:endParaRPr lang="zh-CN" altLang="en-US"/>
          </a:p>
        </p:txBody>
      </p:sp>
      <p:sp>
        <p:nvSpPr>
          <p:cNvPr id="33" name="Freeform 35"/>
          <p:cNvSpPr/>
          <p:nvPr/>
        </p:nvSpPr>
        <p:spPr bwMode="auto">
          <a:xfrm>
            <a:off x="7210425" y="1397002"/>
            <a:ext cx="234950" cy="1146175"/>
          </a:xfrm>
          <a:custGeom>
            <a:avLst/>
            <a:gdLst>
              <a:gd name="T0" fmla="*/ 2147483647 w 68"/>
              <a:gd name="T1" fmla="*/ 0 h 330"/>
              <a:gd name="T2" fmla="*/ 2147483647 w 68"/>
              <a:gd name="T3" fmla="*/ 0 h 330"/>
              <a:gd name="T4" fmla="*/ 2147483647 w 68"/>
              <a:gd name="T5" fmla="*/ 2147483647 h 330"/>
              <a:gd name="T6" fmla="*/ 2147483647 w 68"/>
              <a:gd name="T7" fmla="*/ 2147483647 h 330"/>
              <a:gd name="T8" fmla="*/ 2147483647 w 68"/>
              <a:gd name="T9" fmla="*/ 2147483647 h 330"/>
              <a:gd name="T10" fmla="*/ 0 w 68"/>
              <a:gd name="T11" fmla="*/ 2147483647 h 330"/>
              <a:gd name="T12" fmla="*/ 0 w 68"/>
              <a:gd name="T13" fmla="*/ 2147483647 h 330"/>
              <a:gd name="T14" fmla="*/ 0 w 68"/>
              <a:gd name="T15" fmla="*/ 2147483647 h 330"/>
              <a:gd name="T16" fmla="*/ 2147483647 w 68"/>
              <a:gd name="T17" fmla="*/ 0 h 3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"/>
              <a:gd name="T28" fmla="*/ 0 h 330"/>
              <a:gd name="T29" fmla="*/ 68 w 68"/>
              <a:gd name="T30" fmla="*/ 330 h 3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" h="33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30"/>
                  <a:pt x="68" y="330"/>
                  <a:pt x="68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lIns="72705" tIns="36352" rIns="72705" bIns="36352"/>
          <a:lstStyle/>
          <a:p>
            <a:endParaRPr lang="zh-CN" altLang="en-US"/>
          </a:p>
        </p:txBody>
      </p:sp>
      <p:sp>
        <p:nvSpPr>
          <p:cNvPr id="34" name="Freeform 36"/>
          <p:cNvSpPr/>
          <p:nvPr/>
        </p:nvSpPr>
        <p:spPr bwMode="auto">
          <a:xfrm>
            <a:off x="6908801" y="2235201"/>
            <a:ext cx="236538" cy="307975"/>
          </a:xfrm>
          <a:custGeom>
            <a:avLst/>
            <a:gdLst>
              <a:gd name="T0" fmla="*/ 2147483647 w 68"/>
              <a:gd name="T1" fmla="*/ 0 h 89"/>
              <a:gd name="T2" fmla="*/ 2147483647 w 68"/>
              <a:gd name="T3" fmla="*/ 0 h 89"/>
              <a:gd name="T4" fmla="*/ 2147483647 w 68"/>
              <a:gd name="T5" fmla="*/ 2147483647 h 89"/>
              <a:gd name="T6" fmla="*/ 2147483647 w 68"/>
              <a:gd name="T7" fmla="*/ 2147483647 h 89"/>
              <a:gd name="T8" fmla="*/ 0 w 68"/>
              <a:gd name="T9" fmla="*/ 2147483647 h 89"/>
              <a:gd name="T10" fmla="*/ 0 w 68"/>
              <a:gd name="T11" fmla="*/ 2147483647 h 89"/>
              <a:gd name="T12" fmla="*/ 2147483647 w 68"/>
              <a:gd name="T13" fmla="*/ 0 h 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"/>
              <a:gd name="T22" fmla="*/ 0 h 89"/>
              <a:gd name="T23" fmla="*/ 68 w 68"/>
              <a:gd name="T24" fmla="*/ 89 h 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" h="89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89"/>
                  <a:pt x="68" y="89"/>
                  <a:pt x="68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lIns="72705" tIns="36352" rIns="72705" bIns="36352"/>
          <a:lstStyle/>
          <a:p>
            <a:endParaRPr lang="zh-CN" altLang="en-US"/>
          </a:p>
        </p:txBody>
      </p:sp>
      <p:sp>
        <p:nvSpPr>
          <p:cNvPr id="35" name="Freeform 37"/>
          <p:cNvSpPr/>
          <p:nvPr/>
        </p:nvSpPr>
        <p:spPr bwMode="auto">
          <a:xfrm>
            <a:off x="6610350" y="1662113"/>
            <a:ext cx="236538" cy="881062"/>
          </a:xfrm>
          <a:custGeom>
            <a:avLst/>
            <a:gdLst>
              <a:gd name="T0" fmla="*/ 2147483647 w 68"/>
              <a:gd name="T1" fmla="*/ 0 h 254"/>
              <a:gd name="T2" fmla="*/ 2147483647 w 68"/>
              <a:gd name="T3" fmla="*/ 0 h 254"/>
              <a:gd name="T4" fmla="*/ 2147483647 w 68"/>
              <a:gd name="T5" fmla="*/ 2147483647 h 254"/>
              <a:gd name="T6" fmla="*/ 2147483647 w 68"/>
              <a:gd name="T7" fmla="*/ 2147483647 h 254"/>
              <a:gd name="T8" fmla="*/ 2147483647 w 68"/>
              <a:gd name="T9" fmla="*/ 2147483647 h 254"/>
              <a:gd name="T10" fmla="*/ 0 w 68"/>
              <a:gd name="T11" fmla="*/ 2147483647 h 254"/>
              <a:gd name="T12" fmla="*/ 0 w 68"/>
              <a:gd name="T13" fmla="*/ 2147483647 h 254"/>
              <a:gd name="T14" fmla="*/ 0 w 68"/>
              <a:gd name="T15" fmla="*/ 2147483647 h 254"/>
              <a:gd name="T16" fmla="*/ 2147483647 w 68"/>
              <a:gd name="T17" fmla="*/ 0 h 2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"/>
              <a:gd name="T28" fmla="*/ 0 h 254"/>
              <a:gd name="T29" fmla="*/ 68 w 68"/>
              <a:gd name="T30" fmla="*/ 254 h 2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" h="254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54"/>
                  <a:pt x="68" y="254"/>
                  <a:pt x="68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72705" tIns="36352" rIns="72705" bIns="36352"/>
          <a:lstStyle/>
          <a:p>
            <a:endParaRPr lang="zh-CN" altLang="en-US"/>
          </a:p>
        </p:txBody>
      </p:sp>
      <p:sp>
        <p:nvSpPr>
          <p:cNvPr id="37" name="Freeform 39"/>
          <p:cNvSpPr>
            <a:spLocks noEditPoints="1"/>
          </p:cNvSpPr>
          <p:nvPr/>
        </p:nvSpPr>
        <p:spPr bwMode="auto">
          <a:xfrm>
            <a:off x="2087563" y="2924175"/>
            <a:ext cx="315912" cy="320675"/>
          </a:xfrm>
          <a:custGeom>
            <a:avLst/>
            <a:gdLst>
              <a:gd name="T0" fmla="*/ 43 w 57"/>
              <a:gd name="T1" fmla="*/ 9 h 58"/>
              <a:gd name="T2" fmla="*/ 4 w 57"/>
              <a:gd name="T3" fmla="*/ 22 h 58"/>
              <a:gd name="T4" fmla="*/ 5 w 57"/>
              <a:gd name="T5" fmla="*/ 25 h 58"/>
              <a:gd name="T6" fmla="*/ 6 w 57"/>
              <a:gd name="T7" fmla="*/ 30 h 58"/>
              <a:gd name="T8" fmla="*/ 7 w 57"/>
              <a:gd name="T9" fmla="*/ 35 h 58"/>
              <a:gd name="T10" fmla="*/ 10 w 57"/>
              <a:gd name="T11" fmla="*/ 39 h 58"/>
              <a:gd name="T12" fmla="*/ 12 w 57"/>
              <a:gd name="T13" fmla="*/ 41 h 58"/>
              <a:gd name="T14" fmla="*/ 13 w 57"/>
              <a:gd name="T15" fmla="*/ 49 h 58"/>
              <a:gd name="T16" fmla="*/ 16 w 57"/>
              <a:gd name="T17" fmla="*/ 52 h 58"/>
              <a:gd name="T18" fmla="*/ 17 w 57"/>
              <a:gd name="T19" fmla="*/ 51 h 58"/>
              <a:gd name="T20" fmla="*/ 18 w 57"/>
              <a:gd name="T21" fmla="*/ 47 h 58"/>
              <a:gd name="T22" fmla="*/ 20 w 57"/>
              <a:gd name="T23" fmla="*/ 41 h 58"/>
              <a:gd name="T24" fmla="*/ 24 w 57"/>
              <a:gd name="T25" fmla="*/ 36 h 58"/>
              <a:gd name="T26" fmla="*/ 26 w 57"/>
              <a:gd name="T27" fmla="*/ 33 h 58"/>
              <a:gd name="T28" fmla="*/ 22 w 57"/>
              <a:gd name="T29" fmla="*/ 30 h 58"/>
              <a:gd name="T30" fmla="*/ 19 w 57"/>
              <a:gd name="T31" fmla="*/ 29 h 58"/>
              <a:gd name="T32" fmla="*/ 16 w 57"/>
              <a:gd name="T33" fmla="*/ 26 h 58"/>
              <a:gd name="T34" fmla="*/ 12 w 57"/>
              <a:gd name="T35" fmla="*/ 24 h 58"/>
              <a:gd name="T36" fmla="*/ 8 w 57"/>
              <a:gd name="T37" fmla="*/ 24 h 58"/>
              <a:gd name="T38" fmla="*/ 6 w 57"/>
              <a:gd name="T39" fmla="*/ 22 h 58"/>
              <a:gd name="T40" fmla="*/ 6 w 57"/>
              <a:gd name="T41" fmla="*/ 18 h 58"/>
              <a:gd name="T42" fmla="*/ 4 w 57"/>
              <a:gd name="T43" fmla="*/ 19 h 58"/>
              <a:gd name="T44" fmla="*/ 6 w 57"/>
              <a:gd name="T45" fmla="*/ 15 h 58"/>
              <a:gd name="T46" fmla="*/ 9 w 57"/>
              <a:gd name="T47" fmla="*/ 15 h 58"/>
              <a:gd name="T48" fmla="*/ 11 w 57"/>
              <a:gd name="T49" fmla="*/ 13 h 58"/>
              <a:gd name="T50" fmla="*/ 15 w 57"/>
              <a:gd name="T51" fmla="*/ 9 h 58"/>
              <a:gd name="T52" fmla="*/ 16 w 57"/>
              <a:gd name="T53" fmla="*/ 8 h 58"/>
              <a:gd name="T54" fmla="*/ 21 w 57"/>
              <a:gd name="T55" fmla="*/ 6 h 58"/>
              <a:gd name="T56" fmla="*/ 17 w 57"/>
              <a:gd name="T57" fmla="*/ 4 h 58"/>
              <a:gd name="T58" fmla="*/ 16 w 57"/>
              <a:gd name="T59" fmla="*/ 4 h 58"/>
              <a:gd name="T60" fmla="*/ 24 w 57"/>
              <a:gd name="T61" fmla="*/ 1 h 58"/>
              <a:gd name="T62" fmla="*/ 27 w 57"/>
              <a:gd name="T63" fmla="*/ 3 h 58"/>
              <a:gd name="T64" fmla="*/ 41 w 57"/>
              <a:gd name="T65" fmla="*/ 3 h 58"/>
              <a:gd name="T66" fmla="*/ 39 w 57"/>
              <a:gd name="T67" fmla="*/ 6 h 58"/>
              <a:gd name="T68" fmla="*/ 42 w 57"/>
              <a:gd name="T69" fmla="*/ 10 h 58"/>
              <a:gd name="T70" fmla="*/ 44 w 57"/>
              <a:gd name="T71" fmla="*/ 10 h 58"/>
              <a:gd name="T72" fmla="*/ 46 w 57"/>
              <a:gd name="T73" fmla="*/ 9 h 58"/>
              <a:gd name="T74" fmla="*/ 48 w 57"/>
              <a:gd name="T75" fmla="*/ 12 h 58"/>
              <a:gd name="T76" fmla="*/ 50 w 57"/>
              <a:gd name="T77" fmla="*/ 13 h 58"/>
              <a:gd name="T78" fmla="*/ 47 w 57"/>
              <a:gd name="T79" fmla="*/ 14 h 58"/>
              <a:gd name="T80" fmla="*/ 44 w 57"/>
              <a:gd name="T81" fmla="*/ 12 h 58"/>
              <a:gd name="T82" fmla="*/ 40 w 57"/>
              <a:gd name="T83" fmla="*/ 12 h 58"/>
              <a:gd name="T84" fmla="*/ 36 w 57"/>
              <a:gd name="T85" fmla="*/ 15 h 58"/>
              <a:gd name="T86" fmla="*/ 34 w 57"/>
              <a:gd name="T87" fmla="*/ 20 h 58"/>
              <a:gd name="T88" fmla="*/ 36 w 57"/>
              <a:gd name="T89" fmla="*/ 25 h 58"/>
              <a:gd name="T90" fmla="*/ 40 w 57"/>
              <a:gd name="T91" fmla="*/ 27 h 58"/>
              <a:gd name="T92" fmla="*/ 45 w 57"/>
              <a:gd name="T93" fmla="*/ 27 h 58"/>
              <a:gd name="T94" fmla="*/ 47 w 57"/>
              <a:gd name="T95" fmla="*/ 30 h 58"/>
              <a:gd name="T96" fmla="*/ 47 w 57"/>
              <a:gd name="T97" fmla="*/ 35 h 58"/>
              <a:gd name="T98" fmla="*/ 47 w 57"/>
              <a:gd name="T99" fmla="*/ 40 h 58"/>
              <a:gd name="T100" fmla="*/ 50 w 57"/>
              <a:gd name="T101" fmla="*/ 45 h 58"/>
              <a:gd name="T102" fmla="*/ 53 w 57"/>
              <a:gd name="T103" fmla="*/ 41 h 58"/>
              <a:gd name="T104" fmla="*/ 56 w 57"/>
              <a:gd name="T105" fmla="*/ 34 h 58"/>
              <a:gd name="T106" fmla="*/ 56 w 57"/>
              <a:gd name="T107" fmla="*/ 26 h 58"/>
              <a:gd name="T108" fmla="*/ 54 w 57"/>
              <a:gd name="T109" fmla="*/ 19 h 58"/>
              <a:gd name="T110" fmla="*/ 52 w 57"/>
              <a:gd name="T111" fmla="*/ 16 h 58"/>
              <a:gd name="T112" fmla="*/ 55 w 57"/>
              <a:gd name="T113" fmla="*/ 20 h 58"/>
              <a:gd name="T114" fmla="*/ 39 w 57"/>
              <a:gd name="T115" fmla="*/ 5 h 58"/>
              <a:gd name="T116" fmla="*/ 37 w 57"/>
              <a:gd name="T117" fmla="*/ 3 h 58"/>
              <a:gd name="T118" fmla="*/ 38 w 57"/>
              <a:gd name="T119" fmla="*/ 5 h 58"/>
              <a:gd name="T120" fmla="*/ 36 w 57"/>
              <a:gd name="T121" fmla="*/ 2 h 58"/>
              <a:gd name="T122" fmla="*/ 54 w 57"/>
              <a:gd name="T123" fmla="*/ 4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" h="58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8" name="Oval 40"/>
          <p:cNvSpPr>
            <a:spLocks noChangeArrowheads="1"/>
          </p:cNvSpPr>
          <p:nvPr/>
        </p:nvSpPr>
        <p:spPr bwMode="auto">
          <a:xfrm>
            <a:off x="3570290" y="2784475"/>
            <a:ext cx="598487" cy="600075"/>
          </a:xfrm>
          <a:prstGeom prst="ellipse">
            <a:avLst/>
          </a:prstGeom>
          <a:solidFill>
            <a:schemeClr val="accent2">
              <a:alpha val="23921"/>
            </a:schemeClr>
          </a:solidFill>
          <a:ln w="12700">
            <a:solidFill>
              <a:schemeClr val="accent2"/>
            </a:solidFill>
            <a:miter lim="800000"/>
          </a:ln>
        </p:spPr>
        <p:txBody>
          <a:bodyPr lIns="91413" tIns="45706" rIns="91413" bIns="45706" anchor="ctr"/>
          <a:lstStyle/>
          <a:p>
            <a:endParaRPr lang="zh-CN" altLang="en-US"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39" name="Oval 41"/>
          <p:cNvSpPr>
            <a:spLocks noChangeArrowheads="1"/>
          </p:cNvSpPr>
          <p:nvPr/>
        </p:nvSpPr>
        <p:spPr bwMode="auto">
          <a:xfrm>
            <a:off x="5189538" y="2784475"/>
            <a:ext cx="595312" cy="600075"/>
          </a:xfrm>
          <a:prstGeom prst="ellipse">
            <a:avLst/>
          </a:prstGeom>
          <a:solidFill>
            <a:schemeClr val="accent3">
              <a:alpha val="23921"/>
            </a:schemeClr>
          </a:solidFill>
          <a:ln w="12700">
            <a:solidFill>
              <a:schemeClr val="accent3"/>
            </a:solidFill>
            <a:miter lim="800000"/>
          </a:ln>
        </p:spPr>
        <p:txBody>
          <a:bodyPr lIns="91413" tIns="45706" rIns="91413" bIns="45706" anchor="ctr"/>
          <a:lstStyle/>
          <a:p>
            <a:endParaRPr lang="zh-CN" altLang="en-US"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40" name="Oval 42"/>
          <p:cNvSpPr>
            <a:spLocks noChangeArrowheads="1"/>
          </p:cNvSpPr>
          <p:nvPr/>
        </p:nvSpPr>
        <p:spPr bwMode="auto">
          <a:xfrm>
            <a:off x="6869113" y="2784475"/>
            <a:ext cx="595312" cy="600075"/>
          </a:xfrm>
          <a:prstGeom prst="ellipse">
            <a:avLst/>
          </a:prstGeom>
          <a:solidFill>
            <a:schemeClr val="accent4">
              <a:alpha val="23921"/>
            </a:schemeClr>
          </a:solidFill>
          <a:ln w="12700">
            <a:solidFill>
              <a:schemeClr val="accent4"/>
            </a:solidFill>
            <a:miter lim="800000"/>
          </a:ln>
        </p:spPr>
        <p:txBody>
          <a:bodyPr lIns="91413" tIns="45706" rIns="91413" bIns="45706" anchor="ctr"/>
          <a:lstStyle/>
          <a:p>
            <a:endParaRPr lang="zh-CN" altLang="en-US"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41" name="Freeform 43"/>
          <p:cNvSpPr>
            <a:spLocks noEditPoints="1"/>
          </p:cNvSpPr>
          <p:nvPr/>
        </p:nvSpPr>
        <p:spPr bwMode="auto">
          <a:xfrm>
            <a:off x="5360988" y="2984502"/>
            <a:ext cx="247650" cy="200025"/>
          </a:xfrm>
          <a:custGeom>
            <a:avLst/>
            <a:gdLst>
              <a:gd name="T0" fmla="*/ 25 w 45"/>
              <a:gd name="T1" fmla="*/ 23 h 36"/>
              <a:gd name="T2" fmla="*/ 25 w 45"/>
              <a:gd name="T3" fmla="*/ 24 h 36"/>
              <a:gd name="T4" fmla="*/ 24 w 45"/>
              <a:gd name="T5" fmla="*/ 24 h 36"/>
              <a:gd name="T6" fmla="*/ 23 w 45"/>
              <a:gd name="T7" fmla="*/ 24 h 36"/>
              <a:gd name="T8" fmla="*/ 21 w 45"/>
              <a:gd name="T9" fmla="*/ 24 h 36"/>
              <a:gd name="T10" fmla="*/ 21 w 45"/>
              <a:gd name="T11" fmla="*/ 24 h 36"/>
              <a:gd name="T12" fmla="*/ 21 w 45"/>
              <a:gd name="T13" fmla="*/ 23 h 36"/>
              <a:gd name="T14" fmla="*/ 0 w 45"/>
              <a:gd name="T15" fmla="*/ 16 h 36"/>
              <a:gd name="T16" fmla="*/ 0 w 45"/>
              <a:gd name="T17" fmla="*/ 29 h 36"/>
              <a:gd name="T18" fmla="*/ 7 w 45"/>
              <a:gd name="T19" fmla="*/ 36 h 36"/>
              <a:gd name="T20" fmla="*/ 23 w 45"/>
              <a:gd name="T21" fmla="*/ 36 h 36"/>
              <a:gd name="T22" fmla="*/ 38 w 45"/>
              <a:gd name="T23" fmla="*/ 36 h 36"/>
              <a:gd name="T24" fmla="*/ 45 w 45"/>
              <a:gd name="T25" fmla="*/ 29 h 36"/>
              <a:gd name="T26" fmla="*/ 45 w 45"/>
              <a:gd name="T27" fmla="*/ 16 h 36"/>
              <a:gd name="T28" fmla="*/ 25 w 45"/>
              <a:gd name="T29" fmla="*/ 23 h 36"/>
              <a:gd name="T30" fmla="*/ 23 w 45"/>
              <a:gd name="T31" fmla="*/ 21 h 36"/>
              <a:gd name="T32" fmla="*/ 23 w 45"/>
              <a:gd name="T33" fmla="*/ 21 h 36"/>
              <a:gd name="T34" fmla="*/ 24 w 45"/>
              <a:gd name="T35" fmla="*/ 21 h 36"/>
              <a:gd name="T36" fmla="*/ 24 w 45"/>
              <a:gd name="T37" fmla="*/ 23 h 36"/>
              <a:gd name="T38" fmla="*/ 23 w 45"/>
              <a:gd name="T39" fmla="*/ 24 h 36"/>
              <a:gd name="T40" fmla="*/ 23 w 45"/>
              <a:gd name="T41" fmla="*/ 24 h 36"/>
              <a:gd name="T42" fmla="*/ 22 w 45"/>
              <a:gd name="T43" fmla="*/ 24 h 36"/>
              <a:gd name="T44" fmla="*/ 21 w 45"/>
              <a:gd name="T45" fmla="*/ 23 h 36"/>
              <a:gd name="T46" fmla="*/ 21 w 45"/>
              <a:gd name="T47" fmla="*/ 21 h 36"/>
              <a:gd name="T48" fmla="*/ 22 w 45"/>
              <a:gd name="T49" fmla="*/ 21 h 36"/>
              <a:gd name="T50" fmla="*/ 23 w 45"/>
              <a:gd name="T51" fmla="*/ 21 h 36"/>
              <a:gd name="T52" fmla="*/ 21 w 45"/>
              <a:gd name="T53" fmla="*/ 21 h 36"/>
              <a:gd name="T54" fmla="*/ 21 w 45"/>
              <a:gd name="T55" fmla="*/ 22 h 36"/>
              <a:gd name="T56" fmla="*/ 0 w 45"/>
              <a:gd name="T57" fmla="*/ 15 h 36"/>
              <a:gd name="T58" fmla="*/ 7 w 45"/>
              <a:gd name="T59" fmla="*/ 9 h 36"/>
              <a:gd name="T60" fmla="*/ 23 w 45"/>
              <a:gd name="T61" fmla="*/ 9 h 36"/>
              <a:gd name="T62" fmla="*/ 38 w 45"/>
              <a:gd name="T63" fmla="*/ 9 h 36"/>
              <a:gd name="T64" fmla="*/ 45 w 45"/>
              <a:gd name="T65" fmla="*/ 15 h 36"/>
              <a:gd name="T66" fmla="*/ 25 w 45"/>
              <a:gd name="T67" fmla="*/ 22 h 36"/>
              <a:gd name="T68" fmla="*/ 25 w 45"/>
              <a:gd name="T69" fmla="*/ 21 h 36"/>
              <a:gd name="T70" fmla="*/ 24 w 45"/>
              <a:gd name="T71" fmla="*/ 20 h 36"/>
              <a:gd name="T72" fmla="*/ 23 w 45"/>
              <a:gd name="T73" fmla="*/ 20 h 36"/>
              <a:gd name="T74" fmla="*/ 21 w 45"/>
              <a:gd name="T75" fmla="*/ 20 h 36"/>
              <a:gd name="T76" fmla="*/ 21 w 45"/>
              <a:gd name="T77" fmla="*/ 21 h 36"/>
              <a:gd name="T78" fmla="*/ 23 w 45"/>
              <a:gd name="T79" fmla="*/ 1 h 36"/>
              <a:gd name="T80" fmla="*/ 23 w 45"/>
              <a:gd name="T81" fmla="*/ 1 h 36"/>
              <a:gd name="T82" fmla="*/ 30 w 45"/>
              <a:gd name="T83" fmla="*/ 8 h 36"/>
              <a:gd name="T84" fmla="*/ 31 w 45"/>
              <a:gd name="T85" fmla="*/ 8 h 36"/>
              <a:gd name="T86" fmla="*/ 23 w 45"/>
              <a:gd name="T87" fmla="*/ 0 h 36"/>
              <a:gd name="T88" fmla="*/ 23 w 45"/>
              <a:gd name="T89" fmla="*/ 0 h 36"/>
              <a:gd name="T90" fmla="*/ 14 w 45"/>
              <a:gd name="T91" fmla="*/ 8 h 36"/>
              <a:gd name="T92" fmla="*/ 16 w 45"/>
              <a:gd name="T93" fmla="*/ 8 h 36"/>
              <a:gd name="T94" fmla="*/ 23 w 45"/>
              <a:gd name="T9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36">
                <a:moveTo>
                  <a:pt x="25" y="23"/>
                </a:move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5" y="33"/>
                  <a:pt x="4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3"/>
                  <a:pt x="21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21" y="21"/>
                </a:moveTo>
                <a:cubicBezTo>
                  <a:pt x="21" y="22"/>
                  <a:pt x="21" y="22"/>
                  <a:pt x="21" y="22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2" y="9"/>
                  <a:pt x="45" y="11"/>
                  <a:pt x="4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7" y="1"/>
                  <a:pt x="30" y="4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4"/>
                  <a:pt x="27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4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9" y="1"/>
                  <a:pt x="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42" name="Freeform 44"/>
          <p:cNvSpPr>
            <a:spLocks noEditPoints="1"/>
          </p:cNvSpPr>
          <p:nvPr/>
        </p:nvSpPr>
        <p:spPr bwMode="auto">
          <a:xfrm>
            <a:off x="3698876" y="2935288"/>
            <a:ext cx="341313" cy="298450"/>
          </a:xfrm>
          <a:custGeom>
            <a:avLst/>
            <a:gdLst>
              <a:gd name="T0" fmla="*/ 41 w 62"/>
              <a:gd name="T1" fmla="*/ 31 h 54"/>
              <a:gd name="T2" fmla="*/ 34 w 62"/>
              <a:gd name="T3" fmla="*/ 23 h 54"/>
              <a:gd name="T4" fmla="*/ 33 w 62"/>
              <a:gd name="T5" fmla="*/ 17 h 54"/>
              <a:gd name="T6" fmla="*/ 30 w 62"/>
              <a:gd name="T7" fmla="*/ 20 h 54"/>
              <a:gd name="T8" fmla="*/ 23 w 62"/>
              <a:gd name="T9" fmla="*/ 13 h 54"/>
              <a:gd name="T10" fmla="*/ 18 w 62"/>
              <a:gd name="T11" fmla="*/ 17 h 54"/>
              <a:gd name="T12" fmla="*/ 7 w 62"/>
              <a:gd name="T13" fmla="*/ 17 h 54"/>
              <a:gd name="T14" fmla="*/ 7 w 62"/>
              <a:gd name="T15" fmla="*/ 23 h 54"/>
              <a:gd name="T16" fmla="*/ 0 w 62"/>
              <a:gd name="T17" fmla="*/ 31 h 54"/>
              <a:gd name="T18" fmla="*/ 4 w 62"/>
              <a:gd name="T19" fmla="*/ 36 h 54"/>
              <a:gd name="T20" fmla="*/ 4 w 62"/>
              <a:gd name="T21" fmla="*/ 46 h 54"/>
              <a:gd name="T22" fmla="*/ 10 w 62"/>
              <a:gd name="T23" fmla="*/ 47 h 54"/>
              <a:gd name="T24" fmla="*/ 18 w 62"/>
              <a:gd name="T25" fmla="*/ 54 h 54"/>
              <a:gd name="T26" fmla="*/ 23 w 62"/>
              <a:gd name="T27" fmla="*/ 50 h 54"/>
              <a:gd name="T28" fmla="*/ 32 w 62"/>
              <a:gd name="T29" fmla="*/ 48 h 54"/>
              <a:gd name="T30" fmla="*/ 37 w 62"/>
              <a:gd name="T31" fmla="*/ 46 h 54"/>
              <a:gd name="T32" fmla="*/ 37 w 62"/>
              <a:gd name="T33" fmla="*/ 36 h 54"/>
              <a:gd name="T34" fmla="*/ 32 w 62"/>
              <a:gd name="T35" fmla="*/ 38 h 54"/>
              <a:gd name="T36" fmla="*/ 20 w 62"/>
              <a:gd name="T37" fmla="*/ 46 h 54"/>
              <a:gd name="T38" fmla="*/ 20 w 62"/>
              <a:gd name="T39" fmla="*/ 21 h 54"/>
              <a:gd name="T40" fmla="*/ 33 w 62"/>
              <a:gd name="T41" fmla="*/ 33 h 54"/>
              <a:gd name="T42" fmla="*/ 58 w 62"/>
              <a:gd name="T43" fmla="*/ 35 h 54"/>
              <a:gd name="T44" fmla="*/ 62 w 62"/>
              <a:gd name="T45" fmla="*/ 38 h 54"/>
              <a:gd name="T46" fmla="*/ 60 w 62"/>
              <a:gd name="T47" fmla="*/ 41 h 54"/>
              <a:gd name="T48" fmla="*/ 59 w 62"/>
              <a:gd name="T49" fmla="*/ 46 h 54"/>
              <a:gd name="T50" fmla="*/ 56 w 62"/>
              <a:gd name="T51" fmla="*/ 47 h 54"/>
              <a:gd name="T52" fmla="*/ 52 w 62"/>
              <a:gd name="T53" fmla="*/ 50 h 54"/>
              <a:gd name="T54" fmla="*/ 50 w 62"/>
              <a:gd name="T55" fmla="*/ 48 h 54"/>
              <a:gd name="T56" fmla="*/ 45 w 62"/>
              <a:gd name="T57" fmla="*/ 48 h 54"/>
              <a:gd name="T58" fmla="*/ 44 w 62"/>
              <a:gd name="T59" fmla="*/ 45 h 54"/>
              <a:gd name="T60" fmla="*/ 41 w 62"/>
              <a:gd name="T61" fmla="*/ 41 h 54"/>
              <a:gd name="T62" fmla="*/ 43 w 62"/>
              <a:gd name="T63" fmla="*/ 39 h 54"/>
              <a:gd name="T64" fmla="*/ 43 w 62"/>
              <a:gd name="T65" fmla="*/ 33 h 54"/>
              <a:gd name="T66" fmla="*/ 46 w 62"/>
              <a:gd name="T67" fmla="*/ 33 h 54"/>
              <a:gd name="T68" fmla="*/ 50 w 62"/>
              <a:gd name="T69" fmla="*/ 29 h 54"/>
              <a:gd name="T70" fmla="*/ 52 w 62"/>
              <a:gd name="T71" fmla="*/ 31 h 54"/>
              <a:gd name="T72" fmla="*/ 58 w 62"/>
              <a:gd name="T73" fmla="*/ 31 h 54"/>
              <a:gd name="T74" fmla="*/ 58 w 62"/>
              <a:gd name="T75" fmla="*/ 35 h 54"/>
              <a:gd name="T76" fmla="*/ 57 w 62"/>
              <a:gd name="T77" fmla="*/ 40 h 54"/>
              <a:gd name="T78" fmla="*/ 45 w 62"/>
              <a:gd name="T79" fmla="*/ 40 h 54"/>
              <a:gd name="T80" fmla="*/ 51 w 62"/>
              <a:gd name="T81" fmla="*/ 46 h 54"/>
              <a:gd name="T82" fmla="*/ 62 w 62"/>
              <a:gd name="T83" fmla="*/ 12 h 54"/>
              <a:gd name="T84" fmla="*/ 59 w 62"/>
              <a:gd name="T85" fmla="*/ 15 h 54"/>
              <a:gd name="T86" fmla="*/ 59 w 62"/>
              <a:gd name="T87" fmla="*/ 22 h 54"/>
              <a:gd name="T88" fmla="*/ 55 w 62"/>
              <a:gd name="T89" fmla="*/ 23 h 54"/>
              <a:gd name="T90" fmla="*/ 50 w 62"/>
              <a:gd name="T91" fmla="*/ 28 h 54"/>
              <a:gd name="T92" fmla="*/ 46 w 62"/>
              <a:gd name="T93" fmla="*/ 25 h 54"/>
              <a:gd name="T94" fmla="*/ 39 w 62"/>
              <a:gd name="T95" fmla="*/ 25 h 54"/>
              <a:gd name="T96" fmla="*/ 39 w 62"/>
              <a:gd name="T97" fmla="*/ 20 h 54"/>
              <a:gd name="T98" fmla="*/ 34 w 62"/>
              <a:gd name="T99" fmla="*/ 15 h 54"/>
              <a:gd name="T100" fmla="*/ 37 w 62"/>
              <a:gd name="T101" fmla="*/ 12 h 54"/>
              <a:gd name="T102" fmla="*/ 37 w 62"/>
              <a:gd name="T103" fmla="*/ 5 h 54"/>
              <a:gd name="T104" fmla="*/ 41 w 62"/>
              <a:gd name="T105" fmla="*/ 5 h 54"/>
              <a:gd name="T106" fmla="*/ 46 w 62"/>
              <a:gd name="T107" fmla="*/ 0 h 54"/>
              <a:gd name="T108" fmla="*/ 49 w 62"/>
              <a:gd name="T109" fmla="*/ 3 h 54"/>
              <a:gd name="T110" fmla="*/ 56 w 62"/>
              <a:gd name="T111" fmla="*/ 3 h 54"/>
              <a:gd name="T112" fmla="*/ 57 w 62"/>
              <a:gd name="T113" fmla="*/ 7 h 54"/>
              <a:gd name="T114" fmla="*/ 48 w 62"/>
              <a:gd name="T115" fmla="*/ 22 h 54"/>
              <a:gd name="T116" fmla="*/ 40 w 62"/>
              <a:gd name="T117" fmla="*/ 14 h 54"/>
              <a:gd name="T118" fmla="*/ 56 w 62"/>
              <a:gd name="T11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54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43" name="Freeform 45"/>
          <p:cNvSpPr>
            <a:spLocks noEditPoints="1"/>
          </p:cNvSpPr>
          <p:nvPr/>
        </p:nvSpPr>
        <p:spPr bwMode="auto">
          <a:xfrm>
            <a:off x="7038975" y="2941639"/>
            <a:ext cx="254000" cy="282575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72705" tIns="36352" rIns="72705" bIns="36352"/>
          <a:lstStyle/>
          <a:p>
            <a:pPr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408113" y="3773490"/>
            <a:ext cx="1670050" cy="8541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2705" tIns="36352" rIns="72705" bIns="36352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请合理安排学习时间，凌晨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点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-5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点系统正在跑数据，容易出现进度不匹配等情况发生。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080034" y="3408991"/>
            <a:ext cx="1411287" cy="2051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2705" tIns="0" rIns="72705" bIns="0">
            <a:spAutoFit/>
          </a:bodyPr>
          <a:lstStyle/>
          <a:p>
            <a:r>
              <a:rPr lang="zh-CN" altLang="en-US" sz="2000" b="1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温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046413" y="3773489"/>
            <a:ext cx="1668462" cy="9695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2705" tIns="36352" rIns="72705" bIns="36352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latin typeface="微软雅黑" pitchFamily="34" charset="-122"/>
                <a:ea typeface="微软雅黑" pitchFamily="34" charset="-122"/>
                <a:sym typeface="+mn-ea"/>
              </a:rPr>
              <a:t>请勿同时使用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Web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端和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端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  <a:sym typeface="+mn-ea"/>
              </a:rPr>
              <a:t>观看视频，容易造成数据紊乱，且平台只记录一端数据。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716745" y="3439153"/>
            <a:ext cx="1411288" cy="2051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2705" tIns="0" rIns="72705" bIns="0">
            <a:spAutoFit/>
          </a:bodyPr>
          <a:lstStyle/>
          <a:p>
            <a:r>
              <a:rPr lang="zh-CN" altLang="en-US" sz="2000" b="1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心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660900" y="3773489"/>
            <a:ext cx="1670050" cy="7387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2705" tIns="36352" rIns="72705" bIns="36352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latin typeface="微软雅黑" pitchFamily="34" charset="-122"/>
                <a:ea typeface="微软雅黑" pitchFamily="34" charset="-122"/>
                <a:sym typeface="+mn-ea"/>
              </a:rPr>
              <a:t>同时多设备（两手手机同时）登录同一个账号进行视频观看，视为作弊。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332821" y="3439153"/>
            <a:ext cx="1411288" cy="2051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2705" tIns="0" rIns="72705" bIns="0">
            <a:spAutoFit/>
          </a:bodyPr>
          <a:lstStyle/>
          <a:p>
            <a:r>
              <a:rPr lang="zh-CN" altLang="en-US" sz="2000" b="1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340477" y="3773490"/>
            <a:ext cx="1668463" cy="3811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2705" tIns="36352" rIns="72705" bIns="36352">
            <a:spAutoFit/>
          </a:bodyPr>
          <a:lstStyle/>
          <a:p>
            <a:r>
              <a:rPr lang="zh-CN" altLang="zh-CN" sz="1000" dirty="0">
                <a:latin typeface="微软雅黑" pitchFamily="34" charset="-122"/>
                <a:ea typeface="微软雅黑" pitchFamily="34" charset="-122"/>
              </a:rPr>
              <a:t>课程没有补考，仅一次考试机会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7010810" y="3439153"/>
            <a:ext cx="1411287" cy="2051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2705" tIns="0" rIns="72705" bIns="0">
            <a:spAutoFit/>
          </a:bodyPr>
          <a:lstStyle/>
          <a:p>
            <a:r>
              <a:rPr lang="zh-CN" altLang="en-US" sz="2000" b="1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示</a:t>
            </a:r>
          </a:p>
        </p:txBody>
      </p:sp>
      <p:sp>
        <p:nvSpPr>
          <p:cNvPr id="52" name="圆角矩形 51"/>
          <p:cNvSpPr/>
          <p:nvPr/>
        </p:nvSpPr>
        <p:spPr>
          <a:xfrm>
            <a:off x="6359233" y="13279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16" y="66399"/>
            <a:ext cx="2546965" cy="43913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500"/>
                            </p:stCondLst>
                            <p:childTnLst>
                              <p:par>
                                <p:cTn id="1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500"/>
                            </p:stCondLst>
                            <p:childTnLst>
                              <p:par>
                                <p:cTn id="1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istrator\Desktop\9799efde2dd13e2cab8f5162a36d61e2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13279"/>
            <a:ext cx="9144000" cy="5143500"/>
          </a:xfrm>
          <a:prstGeom prst="rect">
            <a:avLst/>
          </a:prstGeom>
          <a:noFill/>
        </p:spPr>
      </p:pic>
      <p:sp>
        <p:nvSpPr>
          <p:cNvPr id="10" name="圆角矩形 9"/>
          <p:cNvSpPr/>
          <p:nvPr/>
        </p:nvSpPr>
        <p:spPr>
          <a:xfrm>
            <a:off x="6359233" y="13279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16" y="66399"/>
            <a:ext cx="2546965" cy="439132"/>
          </a:xfrm>
          <a:prstGeom prst="rect">
            <a:avLst/>
          </a:prstGeom>
        </p:spPr>
      </p:pic>
      <p:sp>
        <p:nvSpPr>
          <p:cNvPr id="12" name="文本框 13"/>
          <p:cNvSpPr txBox="1">
            <a:spLocks noChangeArrowheads="1"/>
          </p:cNvSpPr>
          <p:nvPr/>
        </p:nvSpPr>
        <p:spPr bwMode="auto">
          <a:xfrm>
            <a:off x="2267485" y="1995785"/>
            <a:ext cx="4747965" cy="68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023" tIns="32511" rIns="65023" bIns="3251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buNone/>
            </a:pPr>
            <a:r>
              <a:rPr lang="zh-CN" altLang="en-US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rial" pitchFamily="34" charset="0"/>
              </a:rPr>
              <a:t>学分课，请务必重视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C:\Users\Administrator\Desktop\9799efde2dd13e2cab8f5162a36d61e2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grpSp>
        <p:nvGrpSpPr>
          <p:cNvPr id="2" name="组合 81"/>
          <p:cNvGrpSpPr/>
          <p:nvPr/>
        </p:nvGrpSpPr>
        <p:grpSpPr>
          <a:xfrm>
            <a:off x="2489922" y="1995686"/>
            <a:ext cx="1073966" cy="107382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139952" y="2247915"/>
            <a:ext cx="1827694" cy="5693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5" tIns="45708" rIns="91415" bIns="45708">
            <a:spAutoFit/>
          </a:bodyPr>
          <a:lstStyle/>
          <a:p>
            <a:pPr marL="0" lvl="1"/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100" dirty="0">
                <a:latin typeface="微软雅黑" pitchFamily="34" charset="-122"/>
                <a:ea typeface="微软雅黑" pitchFamily="34" charset="-122"/>
              </a:rPr>
              <a:t>登陆报道</a:t>
            </a:r>
            <a:endParaRPr lang="en-US" altLang="zh-CN" sz="31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3882893" y="1598788"/>
            <a:ext cx="0" cy="1925044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550975" y="2269920"/>
            <a:ext cx="903131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3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346924" y="0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53120"/>
            <a:ext cx="2546965" cy="43913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59142" y="1333645"/>
            <a:ext cx="1133127" cy="646132"/>
          </a:xfrm>
          <a:prstGeom prst="rect">
            <a:avLst/>
          </a:prstGeom>
          <a:noFill/>
        </p:spPr>
        <p:txBody>
          <a:bodyPr wrap="none" lIns="91413" tIns="45706" rIns="91413" bIns="45706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NO.1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10665" y="3717081"/>
            <a:ext cx="1133127" cy="646132"/>
          </a:xfrm>
          <a:prstGeom prst="rect">
            <a:avLst/>
          </a:prstGeom>
          <a:noFill/>
        </p:spPr>
        <p:txBody>
          <a:bodyPr wrap="none" lIns="91413" tIns="45706" rIns="91413" bIns="45706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NO.2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02561" y="3610908"/>
            <a:ext cx="2235839" cy="338526"/>
          </a:xfrm>
          <a:prstGeom prst="rect">
            <a:avLst/>
          </a:prstGeom>
        </p:spPr>
        <p:txBody>
          <a:bodyPr wrap="square" lIns="91413" tIns="45706" rIns="91413" bIns="45706">
            <a:spAutoFit/>
          </a:bodyPr>
          <a:lstStyle/>
          <a:p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www.zhihuishu.com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3"/>
          <p:cNvGrpSpPr/>
          <p:nvPr/>
        </p:nvGrpSpPr>
        <p:grpSpPr>
          <a:xfrm>
            <a:off x="791767" y="2215025"/>
            <a:ext cx="5113839" cy="1277435"/>
            <a:chOff x="1055688" y="2953366"/>
            <a:chExt cx="6818451" cy="1703246"/>
          </a:xfrm>
        </p:grpSpPr>
        <p:grpSp>
          <p:nvGrpSpPr>
            <p:cNvPr id="3" name="组合 14"/>
            <p:cNvGrpSpPr/>
            <p:nvPr/>
          </p:nvGrpSpPr>
          <p:grpSpPr>
            <a:xfrm>
              <a:off x="1055688" y="3301685"/>
              <a:ext cx="6818451" cy="1006609"/>
              <a:chOff x="1055688" y="3496558"/>
              <a:chExt cx="6066237" cy="895560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1055688" y="3496559"/>
                <a:ext cx="3163946" cy="89555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/>
              </a:p>
            </p:txBody>
          </p:sp>
          <p:sp>
            <p:nvSpPr>
              <p:cNvPr id="23" name="圆角矩形 22"/>
              <p:cNvSpPr/>
              <p:nvPr/>
            </p:nvSpPr>
            <p:spPr>
              <a:xfrm>
                <a:off x="3957979" y="3496558"/>
                <a:ext cx="3163946" cy="895559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304800" dist="190500" dir="10800000" algn="r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dirty="0"/>
              </a:p>
            </p:txBody>
          </p:sp>
        </p:grpSp>
        <p:sp>
          <p:nvSpPr>
            <p:cNvPr id="16" name="等腰三角形 15"/>
            <p:cNvSpPr/>
            <p:nvPr/>
          </p:nvSpPr>
          <p:spPr>
            <a:xfrm>
              <a:off x="2631800" y="2953366"/>
              <a:ext cx="404050" cy="34831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/>
            </a:p>
          </p:txBody>
        </p:sp>
        <p:sp>
          <p:nvSpPr>
            <p:cNvPr id="18" name="等腰三角形 17"/>
            <p:cNvSpPr/>
            <p:nvPr/>
          </p:nvSpPr>
          <p:spPr>
            <a:xfrm flipV="1">
              <a:off x="5900497" y="4308293"/>
              <a:ext cx="404050" cy="34831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5120655" y="3660480"/>
              <a:ext cx="1780829" cy="4514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APP</a:t>
              </a:r>
              <a:r>
                <a:rPr lang="zh-CN" altLang="en-US" sz="1600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扫描下载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1550144" y="3599418"/>
              <a:ext cx="2567370" cy="4514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电脑（</a:t>
              </a:r>
              <a:r>
                <a:rPr lang="en-US" altLang="zh-CN" sz="1600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web</a:t>
              </a:r>
              <a:r>
                <a:rPr lang="zh-CN" altLang="en-US" sz="1600" dirty="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）端地址</a:t>
              </a:r>
            </a:p>
          </p:txBody>
        </p:sp>
      </p:grpSp>
      <p:sp>
        <p:nvSpPr>
          <p:cNvPr id="25" name="圆角矩形 24"/>
          <p:cNvSpPr/>
          <p:nvPr/>
        </p:nvSpPr>
        <p:spPr>
          <a:xfrm>
            <a:off x="6346924" y="0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53120"/>
            <a:ext cx="2546965" cy="439132"/>
          </a:xfrm>
          <a:prstGeom prst="rect">
            <a:avLst/>
          </a:prstGeom>
        </p:spPr>
      </p:pic>
      <p:pic>
        <p:nvPicPr>
          <p:cNvPr id="27" name="内容占位符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509"/>
          <a:stretch>
            <a:fillRect/>
          </a:stretch>
        </p:blipFill>
        <p:spPr>
          <a:xfrm>
            <a:off x="6062127" y="1333645"/>
            <a:ext cx="2975969" cy="2993119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5038901" y="1925644"/>
            <a:ext cx="888382" cy="667711"/>
            <a:chOff x="3610120" y="261689"/>
            <a:chExt cx="636853" cy="393183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30" name="Freeform 249"/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31" name="矩形 30"/>
          <p:cNvSpPr/>
          <p:nvPr/>
        </p:nvSpPr>
        <p:spPr>
          <a:xfrm rot="19989859">
            <a:off x="4558809" y="1779723"/>
            <a:ext cx="127322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000" b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方正粗黑宋简体" pitchFamily="2" charset="-122"/>
                <a:ea typeface="方正粗黑宋简体" pitchFamily="2" charset="-122"/>
              </a:rPr>
              <a:t>扫我哦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/>
          <p:cNvSpPr/>
          <p:nvPr/>
        </p:nvSpPr>
        <p:spPr>
          <a:xfrm>
            <a:off x="6346924" y="0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53120"/>
            <a:ext cx="2546965" cy="439132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899160" y="1248163"/>
            <a:ext cx="7345680" cy="1395596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/>
          </a:p>
        </p:txBody>
      </p:sp>
      <p:sp>
        <p:nvSpPr>
          <p:cNvPr id="5" name="矩形 93"/>
          <p:cNvSpPr/>
          <p:nvPr/>
        </p:nvSpPr>
        <p:spPr>
          <a:xfrm>
            <a:off x="861492" y="1203600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/>
          </a:p>
        </p:txBody>
      </p:sp>
      <p:sp>
        <p:nvSpPr>
          <p:cNvPr id="6" name="矩形 93"/>
          <p:cNvSpPr/>
          <p:nvPr/>
        </p:nvSpPr>
        <p:spPr>
          <a:xfrm rot="10800000">
            <a:off x="7996471" y="2400104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5"/>
          <p:cNvSpPr/>
          <p:nvPr/>
        </p:nvSpPr>
        <p:spPr bwMode="auto">
          <a:xfrm>
            <a:off x="566287" y="3075806"/>
            <a:ext cx="1166474" cy="110753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</a:ln>
          <a:effectLst>
            <a:outerShdw blurRad="127000" dist="190500" dir="90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13" tIns="45706" rIns="91413" bIns="45706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522" y="3514315"/>
            <a:ext cx="77000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1400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点击我的</a:t>
            </a:r>
          </a:p>
        </p:txBody>
      </p:sp>
      <p:sp>
        <p:nvSpPr>
          <p:cNvPr id="10" name="Freeform 5"/>
          <p:cNvSpPr/>
          <p:nvPr/>
        </p:nvSpPr>
        <p:spPr bwMode="auto">
          <a:xfrm>
            <a:off x="1936518" y="3088534"/>
            <a:ext cx="1166474" cy="110753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63500" cap="flat">
            <a:noFill/>
            <a:prstDash val="solid"/>
            <a:miter lim="800000"/>
          </a:ln>
          <a:effectLst>
            <a:outerShdw blurRad="127000" dist="190500" dir="90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13" tIns="45706" rIns="91413" bIns="45706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3313966" y="3088534"/>
            <a:ext cx="1166474" cy="110753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63500" cap="flat">
            <a:noFill/>
            <a:prstDash val="solid"/>
            <a:miter lim="800000"/>
          </a:ln>
          <a:effectLst>
            <a:outerShdw blurRad="127000" dist="190500" dir="90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13" tIns="45706" rIns="91413" bIns="45706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2875" y="3534577"/>
            <a:ext cx="9809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1400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点击未登录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30276" y="3534577"/>
            <a:ext cx="77000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1400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点击学号</a:t>
            </a:r>
          </a:p>
        </p:txBody>
      </p:sp>
      <p:sp>
        <p:nvSpPr>
          <p:cNvPr id="15" name="Freeform 5"/>
          <p:cNvSpPr/>
          <p:nvPr/>
        </p:nvSpPr>
        <p:spPr bwMode="auto">
          <a:xfrm>
            <a:off x="4691414" y="3088534"/>
            <a:ext cx="1166474" cy="110753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63500" cap="flat">
            <a:noFill/>
            <a:prstDash val="solid"/>
            <a:miter lim="800000"/>
          </a:ln>
          <a:effectLst>
            <a:outerShdw blurRad="127000" dist="190500" dir="90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13" tIns="45706" rIns="91413" bIns="45706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4889649" y="3545149"/>
            <a:ext cx="77000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1400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选择学校</a:t>
            </a:r>
          </a:p>
        </p:txBody>
      </p:sp>
      <p:sp>
        <p:nvSpPr>
          <p:cNvPr id="17" name="Freeform 5"/>
          <p:cNvSpPr/>
          <p:nvPr/>
        </p:nvSpPr>
        <p:spPr bwMode="auto">
          <a:xfrm>
            <a:off x="6097794" y="3088534"/>
            <a:ext cx="1166474" cy="110753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63500" cap="flat">
            <a:noFill/>
            <a:prstDash val="solid"/>
            <a:miter lim="800000"/>
          </a:ln>
          <a:effectLst>
            <a:outerShdw blurRad="127000" dist="190500" dir="90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13" tIns="45706" rIns="91413" bIns="45706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6296029" y="3511136"/>
            <a:ext cx="77000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1400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输入学号</a:t>
            </a:r>
          </a:p>
        </p:txBody>
      </p:sp>
      <p:sp>
        <p:nvSpPr>
          <p:cNvPr id="19" name="Freeform 5"/>
          <p:cNvSpPr/>
          <p:nvPr/>
        </p:nvSpPr>
        <p:spPr bwMode="auto">
          <a:xfrm>
            <a:off x="7479487" y="3088534"/>
            <a:ext cx="1166474" cy="110753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63500" cap="flat">
            <a:noFill/>
            <a:prstDash val="solid"/>
            <a:miter lim="800000"/>
          </a:ln>
          <a:effectLst>
            <a:outerShdw blurRad="127000" dist="190500" dir="90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13" tIns="45706" rIns="91413" bIns="45706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TextBox 12"/>
          <p:cNvSpPr txBox="1"/>
          <p:nvPr/>
        </p:nvSpPr>
        <p:spPr>
          <a:xfrm>
            <a:off x="7677722" y="3511136"/>
            <a:ext cx="77000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1400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输入密码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73" y="673140"/>
            <a:ext cx="1373978" cy="23566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57" y="627534"/>
            <a:ext cx="1379342" cy="23658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3" name="矩形 1"/>
          <p:cNvSpPr>
            <a:spLocks noChangeArrowheads="1"/>
          </p:cNvSpPr>
          <p:nvPr/>
        </p:nvSpPr>
        <p:spPr bwMode="auto">
          <a:xfrm>
            <a:off x="1043608" y="4413965"/>
            <a:ext cx="7209479" cy="40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6" tIns="45692" rIns="91386" bIns="456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点击选择学校，会出现搜索框，在搜索框内</a:t>
            </a:r>
            <a:r>
              <a:rPr lang="zh-CN" altLang="en-US" sz="1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搜索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我们要选择的</a:t>
            </a:r>
            <a:r>
              <a:rPr lang="zh-CN" altLang="en-US" sz="1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学校名称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，点击确定。然后输入我们的</a:t>
            </a:r>
            <a:r>
              <a:rPr lang="zh-CN" altLang="en-US" sz="1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大学学号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1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登陆密码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，初始登录密码为</a:t>
            </a:r>
            <a:r>
              <a:rPr lang="en-US" altLang="zh-CN" sz="1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123456</a:t>
            </a:r>
            <a:endParaRPr lang="zh-CN" altLang="zh-CN" sz="1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05" y="619699"/>
            <a:ext cx="1383910" cy="2373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7" name="椭圆 26"/>
          <p:cNvSpPr/>
          <p:nvPr/>
        </p:nvSpPr>
        <p:spPr>
          <a:xfrm>
            <a:off x="1802573" y="843558"/>
            <a:ext cx="465171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2733571" y="2790770"/>
            <a:ext cx="465171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649468" y="886247"/>
            <a:ext cx="465171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4139952" y="1313319"/>
            <a:ext cx="9746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139952" y="1491632"/>
            <a:ext cx="9746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139951" y="1707654"/>
            <a:ext cx="9746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193686" y="987574"/>
            <a:ext cx="118662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  <p:bldP spid="10" grpId="0" animBg="1"/>
      <p:bldP spid="11" grpId="0" animBg="1"/>
      <p:bldP spid="13" grpId="0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27" y="547074"/>
            <a:ext cx="1978842" cy="3104796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6346924" y="0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53120"/>
            <a:ext cx="2546965" cy="439132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249850" y="3998012"/>
            <a:ext cx="2667207" cy="10131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/>
          </a:p>
        </p:txBody>
      </p:sp>
      <p:sp>
        <p:nvSpPr>
          <p:cNvPr id="27" name="等腰三角形 26"/>
          <p:cNvSpPr/>
          <p:nvPr/>
        </p:nvSpPr>
        <p:spPr>
          <a:xfrm>
            <a:off x="1431934" y="3736773"/>
            <a:ext cx="303038" cy="26123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/>
          </a:p>
        </p:txBody>
      </p:sp>
      <p:sp>
        <p:nvSpPr>
          <p:cNvPr id="21" name="文本框 20"/>
          <p:cNvSpPr txBox="1"/>
          <p:nvPr/>
        </p:nvSpPr>
        <p:spPr>
          <a:xfrm>
            <a:off x="395536" y="4106638"/>
            <a:ext cx="2436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1200" dirty="0">
                <a:solidFill>
                  <a:schemeClr val="bg1"/>
                </a:solidFill>
              </a:rPr>
              <a:t>          </a:t>
            </a:r>
            <a:r>
              <a:rPr lang="zh-CN" altLang="zh-CN" sz="1200" b="1" dirty="0">
                <a:solidFill>
                  <a:schemeClr val="bg1"/>
                </a:solidFill>
              </a:rPr>
              <a:t>验证姓氏</a:t>
            </a:r>
            <a:endParaRPr lang="zh-CN" altLang="zh-CN" sz="1200" b="1" dirty="0">
              <a:solidFill>
                <a:schemeClr val="bg1"/>
              </a:solidFill>
            </a:endParaRPr>
          </a:p>
          <a:p>
            <a:r>
              <a:rPr lang="zh-CN" altLang="zh-CN" sz="1200" dirty="0">
                <a:solidFill>
                  <a:schemeClr val="bg1"/>
                </a:solidFill>
              </a:rPr>
              <a:t>系统会提示学生补全</a:t>
            </a:r>
            <a:r>
              <a:rPr lang="zh-CN" altLang="zh-CN" sz="1200" b="1" dirty="0"/>
              <a:t>姓名的第一个字</a:t>
            </a:r>
            <a:r>
              <a:rPr lang="zh-CN" altLang="zh-CN" sz="1200" dirty="0">
                <a:solidFill>
                  <a:schemeClr val="bg1"/>
                </a:solidFill>
              </a:rPr>
              <a:t>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13" name="图片 12" descr="姓氏"/>
          <p:cNvPicPr/>
          <p:nvPr/>
        </p:nvPicPr>
        <p:blipFill>
          <a:blip r:embed="rId3"/>
          <a:srcRect l="-844" r="-844"/>
          <a:stretch>
            <a:fillRect/>
          </a:stretch>
        </p:blipFill>
        <p:spPr>
          <a:xfrm>
            <a:off x="695968" y="547074"/>
            <a:ext cx="1963662" cy="3104796"/>
          </a:xfrm>
          <a:prstGeom prst="rect">
            <a:avLst/>
          </a:prstGeom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</p:pic>
      <p:pic>
        <p:nvPicPr>
          <p:cNvPr id="14" name="图片 13" descr="绑定手机号"/>
          <p:cNvPicPr/>
          <p:nvPr/>
        </p:nvPicPr>
        <p:blipFill>
          <a:blip r:embed="rId4"/>
          <a:srcRect l="-6224" r="-6224"/>
          <a:stretch>
            <a:fillRect/>
          </a:stretch>
        </p:blipFill>
        <p:spPr>
          <a:xfrm>
            <a:off x="3275856" y="547104"/>
            <a:ext cx="2088232" cy="3105778"/>
          </a:xfrm>
          <a:prstGeom prst="rect">
            <a:avLst/>
          </a:prstGeom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</p:pic>
      <p:sp>
        <p:nvSpPr>
          <p:cNvPr id="15" name="等腰三角形 14"/>
          <p:cNvSpPr/>
          <p:nvPr/>
        </p:nvSpPr>
        <p:spPr>
          <a:xfrm rot="10800000" flipV="1">
            <a:off x="4198295" y="3778049"/>
            <a:ext cx="393153" cy="313855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/>
          </a:p>
        </p:txBody>
      </p:sp>
      <p:sp>
        <p:nvSpPr>
          <p:cNvPr id="16" name="圆角矩形 15"/>
          <p:cNvSpPr/>
          <p:nvPr/>
        </p:nvSpPr>
        <p:spPr>
          <a:xfrm>
            <a:off x="2917056" y="3998012"/>
            <a:ext cx="2807072" cy="104362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304800" dist="190500" dir="10800000" algn="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/>
          </a:p>
        </p:txBody>
      </p:sp>
      <p:sp>
        <p:nvSpPr>
          <p:cNvPr id="17" name="文本框 16"/>
          <p:cNvSpPr txBox="1"/>
          <p:nvPr/>
        </p:nvSpPr>
        <p:spPr>
          <a:xfrm>
            <a:off x="3061071" y="4077150"/>
            <a:ext cx="2608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solidFill>
                  <a:schemeClr val="bg1"/>
                </a:solidFill>
              </a:rPr>
              <a:t>                            </a:t>
            </a:r>
            <a:r>
              <a:rPr lang="zh-CN" altLang="zh-CN" sz="1100" b="1" dirty="0">
                <a:solidFill>
                  <a:schemeClr val="bg1"/>
                </a:solidFill>
              </a:rPr>
              <a:t>绑定手机号</a:t>
            </a:r>
            <a:endParaRPr lang="en-US" altLang="zh-CN" sz="1100" b="1" dirty="0">
              <a:solidFill>
                <a:schemeClr val="bg1"/>
              </a:solidFill>
            </a:endParaRPr>
          </a:p>
          <a:p>
            <a:r>
              <a:rPr lang="zh-CN" altLang="zh-CN" sz="1100" dirty="0">
                <a:solidFill>
                  <a:schemeClr val="bg1"/>
                </a:solidFill>
              </a:rPr>
              <a:t>出于安全性因素考虑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zh-CN" altLang="zh-CN" sz="1100" dirty="0">
                <a:solidFill>
                  <a:schemeClr val="bg1"/>
                </a:solidFill>
              </a:rPr>
              <a:t>系统会要求学生绑定</a:t>
            </a:r>
            <a:r>
              <a:rPr lang="zh-CN" altLang="zh-CN" sz="1100" b="1" dirty="0"/>
              <a:t>手机号</a:t>
            </a:r>
            <a:endParaRPr lang="en-US" altLang="zh-CN" sz="1100" b="1" dirty="0"/>
          </a:p>
          <a:p>
            <a:r>
              <a:rPr lang="zh-CN" altLang="zh-CN" sz="1100" dirty="0">
                <a:solidFill>
                  <a:schemeClr val="bg1"/>
                </a:solidFill>
              </a:rPr>
              <a:t>所绑定的手机号之后可用于手机号</a:t>
            </a:r>
            <a:r>
              <a:rPr lang="zh-CN" altLang="zh-CN" sz="1100" b="1" dirty="0"/>
              <a:t>登录</a:t>
            </a:r>
            <a:r>
              <a:rPr lang="zh-CN" altLang="en-US" sz="1100" dirty="0">
                <a:solidFill>
                  <a:schemeClr val="bg1"/>
                </a:solidFill>
              </a:rPr>
              <a:t>，</a:t>
            </a:r>
            <a:r>
              <a:rPr lang="zh-CN" altLang="en-US" sz="1100" b="1" dirty="0"/>
              <a:t>密码找回或密码重置</a:t>
            </a:r>
            <a:r>
              <a:rPr lang="zh-CN" altLang="en-US" sz="1100" b="1" dirty="0">
                <a:solidFill>
                  <a:schemeClr val="bg1"/>
                </a:solidFill>
              </a:rPr>
              <a:t>。</a:t>
            </a:r>
            <a:endParaRPr lang="zh-CN" altLang="zh-CN" sz="1100" dirty="0">
              <a:solidFill>
                <a:schemeClr val="bg1"/>
              </a:solidFill>
            </a:endParaRPr>
          </a:p>
          <a:p>
            <a:endParaRPr lang="zh-CN" altLang="zh-CN" sz="1100" dirty="0">
              <a:solidFill>
                <a:schemeClr val="bg1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691001" y="3998012"/>
            <a:ext cx="2667207" cy="10131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/>
          </a:p>
        </p:txBody>
      </p:sp>
      <p:sp>
        <p:nvSpPr>
          <p:cNvPr id="19" name="等腰三角形 18"/>
          <p:cNvSpPr/>
          <p:nvPr/>
        </p:nvSpPr>
        <p:spPr>
          <a:xfrm>
            <a:off x="6873085" y="3736773"/>
            <a:ext cx="303038" cy="26123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/>
          </a:p>
        </p:txBody>
      </p:sp>
      <p:sp>
        <p:nvSpPr>
          <p:cNvPr id="20" name="文本框 19"/>
          <p:cNvSpPr txBox="1"/>
          <p:nvPr/>
        </p:nvSpPr>
        <p:spPr>
          <a:xfrm>
            <a:off x="5836687" y="4106638"/>
            <a:ext cx="243616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                      </a:t>
            </a:r>
            <a:r>
              <a:rPr lang="zh-CN" altLang="zh-CN" sz="1100" b="1" dirty="0">
                <a:solidFill>
                  <a:schemeClr val="bg1"/>
                </a:solidFill>
              </a:rPr>
              <a:t>初始密码修改</a:t>
            </a:r>
            <a:endParaRPr lang="en-US" altLang="zh-CN" sz="1100" b="1" dirty="0">
              <a:solidFill>
                <a:schemeClr val="bg1"/>
              </a:solidFill>
            </a:endParaRPr>
          </a:p>
          <a:p>
            <a:r>
              <a:rPr lang="zh-CN" altLang="zh-CN" sz="1100" dirty="0">
                <a:solidFill>
                  <a:schemeClr val="bg1"/>
                </a:solidFill>
              </a:rPr>
              <a:t>出于安全性因素考虑</a:t>
            </a:r>
            <a:r>
              <a:rPr lang="zh-CN" altLang="en-US" sz="1100" dirty="0">
                <a:solidFill>
                  <a:schemeClr val="bg1"/>
                </a:solidFill>
              </a:rPr>
              <a:t>，</a:t>
            </a:r>
            <a:r>
              <a:rPr lang="zh-CN" altLang="zh-CN" sz="1100" dirty="0">
                <a:solidFill>
                  <a:schemeClr val="bg1"/>
                </a:solidFill>
              </a:rPr>
              <a:t>系统会要求学生绑定手机号后</a:t>
            </a:r>
            <a:r>
              <a:rPr lang="zh-CN" altLang="zh-CN" sz="1100" b="1" dirty="0"/>
              <a:t>修改初始密码</a:t>
            </a:r>
            <a:r>
              <a:rPr lang="zh-CN" altLang="en-US" sz="1100" dirty="0">
                <a:solidFill>
                  <a:srgbClr val="FF0000"/>
                </a:solidFill>
              </a:rPr>
              <a:t>，</a:t>
            </a:r>
            <a:r>
              <a:rPr lang="zh-CN" altLang="zh-CN" sz="1100" dirty="0">
                <a:solidFill>
                  <a:schemeClr val="bg1"/>
                </a:solidFill>
              </a:rPr>
              <a:t>请各位同学</a:t>
            </a:r>
            <a:r>
              <a:rPr lang="zh-CN" altLang="zh-CN" sz="1100" b="1" dirty="0"/>
              <a:t>妥善保管</a:t>
            </a:r>
            <a:r>
              <a:rPr lang="zh-CN" altLang="zh-CN" sz="1100" dirty="0">
                <a:solidFill>
                  <a:schemeClr val="bg1"/>
                </a:solidFill>
              </a:rPr>
              <a:t>自己的密码，不要轻易告诉他人</a:t>
            </a:r>
            <a:r>
              <a:rPr lang="zh-CN" altLang="en-US" sz="1100" dirty="0">
                <a:solidFill>
                  <a:schemeClr val="bg1"/>
                </a:solidFill>
              </a:rPr>
              <a:t>。</a:t>
            </a:r>
            <a:endParaRPr lang="en-US" altLang="zh-CN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1144386" y="916079"/>
            <a:ext cx="3767556" cy="3769837"/>
          </a:xfrm>
          <a:prstGeom prst="ellipse">
            <a:avLst/>
          </a:prstGeom>
          <a:noFill/>
          <a:ln w="9">
            <a:solidFill>
              <a:schemeClr val="bg1">
                <a:lumMod val="65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20" tIns="34261" rIns="68520" bIns="3426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anose="02010609030101010101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00" b="1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4436535" y="1641500"/>
            <a:ext cx="439113" cy="4392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20" tIns="34261" rIns="68520" bIns="3426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anose="02010609030101010101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微软雅黑" pitchFamily="34" charset="-122"/>
              </a:rPr>
              <a:t>1</a:t>
            </a:r>
            <a:endParaRPr lang="zh-CN" altLang="en-US" sz="1800" b="1" dirty="0">
              <a:solidFill>
                <a:schemeClr val="bg1"/>
              </a:solidFill>
              <a:latin typeface="微软雅黑" pitchFamily="34" charset="-122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400242" y="3600326"/>
            <a:ext cx="440302" cy="4392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68520" tIns="34261" rIns="68520" bIns="3426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anose="02010609030101010101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微软雅黑" pitchFamily="34" charset="-122"/>
              </a:rPr>
              <a:t>2</a:t>
            </a:r>
            <a:endParaRPr lang="zh-CN" altLang="en-US" sz="1800" b="1" dirty="0">
              <a:solidFill>
                <a:schemeClr val="bg1"/>
              </a:solidFill>
              <a:latin typeface="微软雅黑" pitchFamily="34" charset="-122"/>
            </a:endParaRPr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1062277" y="1120816"/>
            <a:ext cx="3337965" cy="33365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20" tIns="34261" rIns="68520" bIns="3426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anose="02010609030101010101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00" b="1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29" name="矩形 1"/>
          <p:cNvSpPr>
            <a:spLocks noChangeArrowheads="1"/>
          </p:cNvSpPr>
          <p:nvPr/>
        </p:nvSpPr>
        <p:spPr bwMode="auto">
          <a:xfrm>
            <a:off x="5105712" y="1507204"/>
            <a:ext cx="3930784" cy="47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6" tIns="45692" rIns="91386" bIns="456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zh-CN" altLang="en-US" sz="1000" b="1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zh-CN" altLang="zh-CN" sz="1000" b="1" dirty="0">
                <a:latin typeface="微软雅黑" pitchFamily="34" charset="-122"/>
                <a:ea typeface="微软雅黑" pitchFamily="34" charset="-122"/>
              </a:rPr>
              <a:t>学生点击【确认】即完成了登录流程，课程会显示在【学习】模块</a:t>
            </a:r>
            <a:endParaRPr lang="zh-CN" altLang="en-US" sz="1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31" name="矩形 1"/>
          <p:cNvSpPr>
            <a:spLocks noChangeArrowheads="1"/>
          </p:cNvSpPr>
          <p:nvPr/>
        </p:nvSpPr>
        <p:spPr bwMode="auto">
          <a:xfrm>
            <a:off x="4947739" y="3542974"/>
            <a:ext cx="3233654" cy="55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6" tIns="45692" rIns="91386" bIns="456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如课程已经开始，点击课程卡片上的</a:t>
            </a:r>
            <a:r>
              <a:rPr lang="zh-CN" altLang="en-US" sz="1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【开始学习】</a:t>
            </a:r>
            <a:r>
              <a:rPr lang="zh-CN" altLang="en-US" sz="1000" b="1" dirty="0"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就可以进行线上学习了，请同学们抓紧时间学习，否则会影响成绩</a:t>
            </a:r>
            <a:endParaRPr lang="zh-CN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" name="图片 17" descr="QQ截图2017061518192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56" y="1571534"/>
            <a:ext cx="1885415" cy="245892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755577" y="3011414"/>
            <a:ext cx="1193253" cy="11935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20" tIns="34261" rIns="68520" bIns="34261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anose="02010609030101010101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00" b="1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989485" y="3265841"/>
            <a:ext cx="697342" cy="68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20" tIns="34261" rIns="68520" bIns="3426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anose="02010609030101010101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</a:rPr>
              <a:t>确认课程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346924" y="0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53120"/>
            <a:ext cx="2546965" cy="43913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608E-6 1.11111E-6 L -0.17354 0.29051 " pathEditMode="relative" rAng="0" ptsTypes="AA">
                                      <p:cBhvr>
                                        <p:cTn id="31" dur="500" spd="-99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0" y="145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5202E-6 -2.59259E-6 L -0.23143 0.15556 " pathEditMode="relative" rAng="0" ptsTypes="AA">
                                      <p:cBhvr>
                                        <p:cTn id="33" dur="500" spd="-99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 autoUpdateAnimBg="0"/>
      <p:bldP spid="13" grpId="1" animBg="1" autoUpdateAnimBg="0"/>
      <p:bldP spid="16" grpId="0" animBg="1" autoUpdateAnimBg="0"/>
      <p:bldP spid="16" grpId="1" animBg="1" autoUpdateAnimBg="0"/>
      <p:bldP spid="23" grpId="0" animBg="1" autoUpdateAnimBg="0"/>
      <p:bldP spid="29" grpId="0"/>
      <p:bldP spid="31" grpId="0"/>
      <p:bldP spid="25" grpId="0" animBg="1" autoUpdateAnimBg="0"/>
      <p:bldP spid="2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_effect"/>
          <p:cNvPicPr>
            <a:picLocks noChangeAspect="1" noChangeArrowheads="1"/>
          </p:cNvPicPr>
          <p:nvPr/>
        </p:nvPicPr>
        <p:blipFill>
          <a:blip r:embed="rId1" cstate="print">
            <a:lum bright="20000"/>
          </a:blip>
          <a:srcRect/>
          <a:stretch>
            <a:fillRect/>
          </a:stretch>
        </p:blipFill>
        <p:spPr bwMode="gray">
          <a:xfrm>
            <a:off x="1996421" y="3699699"/>
            <a:ext cx="2428843" cy="366049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7" name="_effect"/>
          <p:cNvPicPr>
            <a:picLocks noChangeAspect="1" noChangeArrowheads="1"/>
          </p:cNvPicPr>
          <p:nvPr/>
        </p:nvPicPr>
        <p:blipFill>
          <a:blip r:embed="rId1" cstate="print">
            <a:lum bright="20000"/>
          </a:blip>
          <a:srcRect/>
          <a:stretch>
            <a:fillRect/>
          </a:stretch>
        </p:blipFill>
        <p:spPr bwMode="gray">
          <a:xfrm>
            <a:off x="4323142" y="3699699"/>
            <a:ext cx="2428843" cy="366049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8" name="_color1"/>
          <p:cNvSpPr/>
          <p:nvPr/>
        </p:nvSpPr>
        <p:spPr bwMode="gray">
          <a:xfrm>
            <a:off x="2332263" y="3104145"/>
            <a:ext cx="996570" cy="651776"/>
          </a:xfrm>
          <a:custGeom>
            <a:avLst/>
            <a:gdLst/>
            <a:ahLst/>
            <a:cxnLst>
              <a:cxn ang="0">
                <a:pos x="367" y="174"/>
              </a:cxn>
              <a:cxn ang="0">
                <a:pos x="67" y="0"/>
              </a:cxn>
              <a:cxn ang="0">
                <a:pos x="42" y="36"/>
              </a:cxn>
              <a:cxn ang="0">
                <a:pos x="0" y="39"/>
              </a:cxn>
              <a:cxn ang="0">
                <a:pos x="367" y="252"/>
              </a:cxn>
              <a:cxn ang="0">
                <a:pos x="385" y="214"/>
              </a:cxn>
              <a:cxn ang="0">
                <a:pos x="367" y="174"/>
              </a:cxn>
            </a:cxnLst>
            <a:rect l="0" t="0" r="r" b="b"/>
            <a:pathLst>
              <a:path w="385" h="252">
                <a:moveTo>
                  <a:pt x="367" y="174"/>
                </a:moveTo>
                <a:cubicBezTo>
                  <a:pt x="240" y="169"/>
                  <a:pt x="130" y="101"/>
                  <a:pt x="67" y="0"/>
                </a:cubicBezTo>
                <a:cubicBezTo>
                  <a:pt x="42" y="36"/>
                  <a:pt x="42" y="36"/>
                  <a:pt x="42" y="36"/>
                </a:cubicBezTo>
                <a:cubicBezTo>
                  <a:pt x="0" y="39"/>
                  <a:pt x="0" y="39"/>
                  <a:pt x="0" y="39"/>
                </a:cubicBezTo>
                <a:cubicBezTo>
                  <a:pt x="76" y="163"/>
                  <a:pt x="212" y="247"/>
                  <a:pt x="367" y="252"/>
                </a:cubicBezTo>
                <a:cubicBezTo>
                  <a:pt x="385" y="214"/>
                  <a:pt x="385" y="214"/>
                  <a:pt x="385" y="214"/>
                </a:cubicBezTo>
                <a:lnTo>
                  <a:pt x="367" y="17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23" tIns="45711" rIns="91423" bIns="45711" numCol="1" rtlCol="0" anchor="ctr" anchorCtr="0" compatLnSpc="1"/>
          <a:lstStyle/>
          <a:p>
            <a:pPr algn="ctr" defTabSz="685165">
              <a:defRPr/>
            </a:pPr>
            <a:endParaRPr lang="de-DE" altLang="zh-CN" sz="1100" kern="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9" name="_color1"/>
          <p:cNvSpPr/>
          <p:nvPr/>
        </p:nvSpPr>
        <p:spPr bwMode="gray">
          <a:xfrm>
            <a:off x="2322070" y="1394365"/>
            <a:ext cx="952764" cy="644107"/>
          </a:xfrm>
          <a:custGeom>
            <a:avLst/>
            <a:gdLst/>
            <a:ahLst/>
            <a:cxnLst>
              <a:cxn ang="0">
                <a:pos x="68" y="249"/>
              </a:cxn>
              <a:cxn ang="0">
                <a:pos x="368" y="78"/>
              </a:cxn>
              <a:cxn ang="0">
                <a:pos x="350" y="39"/>
              </a:cxn>
              <a:cxn ang="0">
                <a:pos x="368" y="0"/>
              </a:cxn>
              <a:cxn ang="0">
                <a:pos x="0" y="211"/>
              </a:cxn>
              <a:cxn ang="0">
                <a:pos x="25" y="245"/>
              </a:cxn>
              <a:cxn ang="0">
                <a:pos x="68" y="249"/>
              </a:cxn>
            </a:cxnLst>
            <a:rect l="0" t="0" r="r" b="b"/>
            <a:pathLst>
              <a:path w="368" h="249">
                <a:moveTo>
                  <a:pt x="68" y="249"/>
                </a:moveTo>
                <a:cubicBezTo>
                  <a:pt x="132" y="149"/>
                  <a:pt x="242" y="82"/>
                  <a:pt x="368" y="78"/>
                </a:cubicBezTo>
                <a:cubicBezTo>
                  <a:pt x="350" y="39"/>
                  <a:pt x="350" y="39"/>
                  <a:pt x="350" y="39"/>
                </a:cubicBezTo>
                <a:cubicBezTo>
                  <a:pt x="368" y="0"/>
                  <a:pt x="368" y="0"/>
                  <a:pt x="368" y="0"/>
                </a:cubicBezTo>
                <a:cubicBezTo>
                  <a:pt x="212" y="4"/>
                  <a:pt x="77" y="87"/>
                  <a:pt x="0" y="211"/>
                </a:cubicBezTo>
                <a:cubicBezTo>
                  <a:pt x="25" y="245"/>
                  <a:pt x="25" y="245"/>
                  <a:pt x="25" y="245"/>
                </a:cubicBezTo>
                <a:lnTo>
                  <a:pt x="68" y="249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23" tIns="45711" rIns="91423" bIns="45711" numCol="1" rtlCol="0" anchor="ctr" anchorCtr="0" compatLnSpc="1"/>
          <a:lstStyle/>
          <a:p>
            <a:pPr algn="ctr" defTabSz="685165">
              <a:defRPr/>
            </a:pPr>
            <a:endParaRPr lang="de-DE" altLang="zh-CN" sz="1100" kern="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10" name="_color1"/>
          <p:cNvSpPr/>
          <p:nvPr/>
        </p:nvSpPr>
        <p:spPr bwMode="gray">
          <a:xfrm>
            <a:off x="3289917" y="1395374"/>
            <a:ext cx="995475" cy="653968"/>
          </a:xfrm>
          <a:custGeom>
            <a:avLst/>
            <a:gdLst/>
            <a:ahLst/>
            <a:cxnLst>
              <a:cxn ang="0">
                <a:pos x="19" y="78"/>
              </a:cxn>
              <a:cxn ang="0">
                <a:pos x="318" y="253"/>
              </a:cxn>
              <a:cxn ang="0">
                <a:pos x="343" y="216"/>
              </a:cxn>
              <a:cxn ang="0">
                <a:pos x="385" y="213"/>
              </a:cxn>
              <a:cxn ang="0">
                <a:pos x="18" y="0"/>
              </a:cxn>
              <a:cxn ang="0">
                <a:pos x="0" y="39"/>
              </a:cxn>
              <a:cxn ang="0">
                <a:pos x="19" y="78"/>
              </a:cxn>
            </a:cxnLst>
            <a:rect l="0" t="0" r="r" b="b"/>
            <a:pathLst>
              <a:path w="385" h="253">
                <a:moveTo>
                  <a:pt x="19" y="78"/>
                </a:moveTo>
                <a:cubicBezTo>
                  <a:pt x="145" y="83"/>
                  <a:pt x="255" y="151"/>
                  <a:pt x="318" y="253"/>
                </a:cubicBezTo>
                <a:cubicBezTo>
                  <a:pt x="343" y="216"/>
                  <a:pt x="343" y="216"/>
                  <a:pt x="343" y="216"/>
                </a:cubicBezTo>
                <a:cubicBezTo>
                  <a:pt x="385" y="213"/>
                  <a:pt x="385" y="213"/>
                  <a:pt x="385" y="213"/>
                </a:cubicBezTo>
                <a:cubicBezTo>
                  <a:pt x="309" y="88"/>
                  <a:pt x="173" y="4"/>
                  <a:pt x="18" y="0"/>
                </a:cubicBezTo>
                <a:cubicBezTo>
                  <a:pt x="0" y="39"/>
                  <a:pt x="0" y="39"/>
                  <a:pt x="0" y="39"/>
                </a:cubicBezTo>
                <a:lnTo>
                  <a:pt x="19" y="7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23" tIns="45711" rIns="91423" bIns="45711" numCol="1" rtlCol="0" anchor="ctr" anchorCtr="0" compatLnSpc="1"/>
          <a:lstStyle/>
          <a:p>
            <a:pPr algn="ctr" defTabSz="685165">
              <a:defRPr/>
            </a:pPr>
            <a:endParaRPr lang="de-DE" altLang="zh-CN" sz="1100" kern="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11" name="_color1"/>
          <p:cNvSpPr/>
          <p:nvPr/>
        </p:nvSpPr>
        <p:spPr bwMode="gray">
          <a:xfrm>
            <a:off x="2131319" y="2024396"/>
            <a:ext cx="315398" cy="1099805"/>
          </a:xfrm>
          <a:custGeom>
            <a:avLst/>
            <a:gdLst/>
            <a:ahLst/>
            <a:cxnLst>
              <a:cxn ang="0">
                <a:pos x="120" y="385"/>
              </a:cxn>
              <a:cxn ang="0">
                <a:pos x="78" y="213"/>
              </a:cxn>
              <a:cxn ang="0">
                <a:pos x="122" y="39"/>
              </a:cxn>
              <a:cxn ang="0">
                <a:pos x="79" y="35"/>
              </a:cxn>
              <a:cxn ang="0">
                <a:pos x="54" y="0"/>
              </a:cxn>
              <a:cxn ang="0">
                <a:pos x="0" y="213"/>
              </a:cxn>
              <a:cxn ang="0">
                <a:pos x="53" y="425"/>
              </a:cxn>
              <a:cxn ang="0">
                <a:pos x="95" y="421"/>
              </a:cxn>
              <a:cxn ang="0">
                <a:pos x="120" y="385"/>
              </a:cxn>
            </a:cxnLst>
            <a:rect l="0" t="0" r="r" b="b"/>
            <a:pathLst>
              <a:path w="122" h="425">
                <a:moveTo>
                  <a:pt x="120" y="385"/>
                </a:moveTo>
                <a:cubicBezTo>
                  <a:pt x="93" y="334"/>
                  <a:pt x="78" y="275"/>
                  <a:pt x="78" y="213"/>
                </a:cubicBezTo>
                <a:cubicBezTo>
                  <a:pt x="78" y="150"/>
                  <a:pt x="94" y="91"/>
                  <a:pt x="122" y="39"/>
                </a:cubicBezTo>
                <a:cubicBezTo>
                  <a:pt x="79" y="35"/>
                  <a:pt x="79" y="35"/>
                  <a:pt x="79" y="35"/>
                </a:cubicBezTo>
                <a:cubicBezTo>
                  <a:pt x="54" y="0"/>
                  <a:pt x="54" y="0"/>
                  <a:pt x="54" y="0"/>
                </a:cubicBezTo>
                <a:cubicBezTo>
                  <a:pt x="19" y="64"/>
                  <a:pt x="0" y="136"/>
                  <a:pt x="0" y="213"/>
                </a:cubicBezTo>
                <a:cubicBezTo>
                  <a:pt x="0" y="290"/>
                  <a:pt x="19" y="362"/>
                  <a:pt x="53" y="425"/>
                </a:cubicBezTo>
                <a:cubicBezTo>
                  <a:pt x="95" y="421"/>
                  <a:pt x="95" y="421"/>
                  <a:pt x="95" y="421"/>
                </a:cubicBezTo>
                <a:lnTo>
                  <a:pt x="120" y="385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23" tIns="45711" rIns="91423" bIns="45711" numCol="1" rtlCol="0" anchor="ctr" anchorCtr="0" compatLnSpc="1"/>
          <a:lstStyle/>
          <a:p>
            <a:pPr algn="ctr" defTabSz="685165">
              <a:defRPr/>
            </a:pPr>
            <a:endParaRPr lang="de-DE" altLang="zh-CN" sz="1100" kern="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12" name="_color1"/>
          <p:cNvSpPr/>
          <p:nvPr/>
        </p:nvSpPr>
        <p:spPr bwMode="gray">
          <a:xfrm>
            <a:off x="3405333" y="3111810"/>
            <a:ext cx="949480" cy="644107"/>
          </a:xfrm>
          <a:custGeom>
            <a:avLst/>
            <a:gdLst/>
            <a:ahLst/>
            <a:cxnLst>
              <a:cxn ang="0">
                <a:pos x="299" y="0"/>
              </a:cxn>
              <a:cxn ang="0">
                <a:pos x="0" y="171"/>
              </a:cxn>
              <a:cxn ang="0">
                <a:pos x="18" y="211"/>
              </a:cxn>
              <a:cxn ang="0">
                <a:pos x="0" y="249"/>
              </a:cxn>
              <a:cxn ang="0">
                <a:pos x="367" y="39"/>
              </a:cxn>
              <a:cxn ang="0">
                <a:pos x="342" y="4"/>
              </a:cxn>
              <a:cxn ang="0">
                <a:pos x="299" y="0"/>
              </a:cxn>
            </a:cxnLst>
            <a:rect l="0" t="0" r="r" b="b"/>
            <a:pathLst>
              <a:path w="367" h="249">
                <a:moveTo>
                  <a:pt x="299" y="0"/>
                </a:moveTo>
                <a:cubicBezTo>
                  <a:pt x="236" y="100"/>
                  <a:pt x="126" y="167"/>
                  <a:pt x="0" y="171"/>
                </a:cubicBezTo>
                <a:cubicBezTo>
                  <a:pt x="18" y="211"/>
                  <a:pt x="18" y="211"/>
                  <a:pt x="18" y="211"/>
                </a:cubicBezTo>
                <a:cubicBezTo>
                  <a:pt x="0" y="249"/>
                  <a:pt x="0" y="249"/>
                  <a:pt x="0" y="249"/>
                </a:cubicBezTo>
                <a:cubicBezTo>
                  <a:pt x="155" y="245"/>
                  <a:pt x="290" y="162"/>
                  <a:pt x="367" y="39"/>
                </a:cubicBezTo>
                <a:cubicBezTo>
                  <a:pt x="342" y="4"/>
                  <a:pt x="342" y="4"/>
                  <a:pt x="342" y="4"/>
                </a:cubicBezTo>
                <a:lnTo>
                  <a:pt x="299" y="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23" tIns="45711" rIns="91423" bIns="45711" numCol="1" rtlCol="0" anchor="ctr" anchorCtr="0" compatLnSpc="1"/>
          <a:lstStyle/>
          <a:p>
            <a:pPr algn="ctr" defTabSz="685165">
              <a:defRPr/>
            </a:pPr>
            <a:endParaRPr lang="de-DE" altLang="zh-CN" sz="1100" kern="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13" name="_color1"/>
          <p:cNvSpPr/>
          <p:nvPr/>
        </p:nvSpPr>
        <p:spPr bwMode="gray">
          <a:xfrm>
            <a:off x="4541863" y="1395152"/>
            <a:ext cx="995474" cy="651776"/>
          </a:xfrm>
          <a:custGeom>
            <a:avLst/>
            <a:gdLst/>
            <a:ahLst/>
            <a:cxnLst>
              <a:cxn ang="0">
                <a:pos x="367" y="0"/>
              </a:cxn>
              <a:cxn ang="0">
                <a:pos x="0" y="213"/>
              </a:cxn>
              <a:cxn ang="0">
                <a:pos x="41" y="216"/>
              </a:cxn>
              <a:cxn ang="0">
                <a:pos x="67" y="252"/>
              </a:cxn>
              <a:cxn ang="0">
                <a:pos x="367" y="78"/>
              </a:cxn>
              <a:cxn ang="0">
                <a:pos x="385" y="40"/>
              </a:cxn>
              <a:cxn ang="0">
                <a:pos x="367" y="0"/>
              </a:cxn>
            </a:cxnLst>
            <a:rect l="0" t="0" r="r" b="b"/>
            <a:pathLst>
              <a:path w="385" h="252">
                <a:moveTo>
                  <a:pt x="367" y="0"/>
                </a:moveTo>
                <a:cubicBezTo>
                  <a:pt x="211" y="4"/>
                  <a:pt x="76" y="88"/>
                  <a:pt x="0" y="213"/>
                </a:cubicBezTo>
                <a:cubicBezTo>
                  <a:pt x="41" y="216"/>
                  <a:pt x="41" y="216"/>
                  <a:pt x="41" y="216"/>
                </a:cubicBezTo>
                <a:cubicBezTo>
                  <a:pt x="67" y="252"/>
                  <a:pt x="67" y="252"/>
                  <a:pt x="67" y="252"/>
                </a:cubicBezTo>
                <a:cubicBezTo>
                  <a:pt x="130" y="151"/>
                  <a:pt x="240" y="82"/>
                  <a:pt x="367" y="78"/>
                </a:cubicBezTo>
                <a:cubicBezTo>
                  <a:pt x="385" y="40"/>
                  <a:pt x="385" y="40"/>
                  <a:pt x="385" y="40"/>
                </a:cubicBezTo>
                <a:lnTo>
                  <a:pt x="367" y="0"/>
                </a:lnTo>
                <a:close/>
              </a:path>
            </a:pathLst>
          </a:custGeom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23" tIns="45711" rIns="91423" bIns="45711" numCol="1" rtlCol="0" anchor="ctr" anchorCtr="0" compatLnSpc="1"/>
          <a:lstStyle/>
          <a:p>
            <a:pPr algn="ctr" defTabSz="685165">
              <a:defRPr/>
            </a:pPr>
            <a:endParaRPr lang="de-DE" altLang="zh-CN" sz="1100" kern="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14" name="_color1"/>
          <p:cNvSpPr/>
          <p:nvPr/>
        </p:nvSpPr>
        <p:spPr bwMode="gray">
          <a:xfrm>
            <a:off x="5596791" y="1394362"/>
            <a:ext cx="952765" cy="644109"/>
          </a:xfrm>
          <a:custGeom>
            <a:avLst/>
            <a:gdLst/>
            <a:ahLst/>
            <a:cxnLst>
              <a:cxn ang="0">
                <a:pos x="368" y="211"/>
              </a:cxn>
              <a:cxn ang="0">
                <a:pos x="0" y="0"/>
              </a:cxn>
              <a:cxn ang="0">
                <a:pos x="18" y="40"/>
              </a:cxn>
              <a:cxn ang="0">
                <a:pos x="0" y="78"/>
              </a:cxn>
              <a:cxn ang="0">
                <a:pos x="300" y="249"/>
              </a:cxn>
              <a:cxn ang="0">
                <a:pos x="343" y="245"/>
              </a:cxn>
              <a:cxn ang="0">
                <a:pos x="368" y="211"/>
              </a:cxn>
            </a:cxnLst>
            <a:rect l="0" t="0" r="r" b="b"/>
            <a:pathLst>
              <a:path w="368" h="249">
                <a:moveTo>
                  <a:pt x="368" y="211"/>
                </a:moveTo>
                <a:cubicBezTo>
                  <a:pt x="291" y="87"/>
                  <a:pt x="155" y="4"/>
                  <a:pt x="0" y="0"/>
                </a:cubicBezTo>
                <a:cubicBezTo>
                  <a:pt x="18" y="40"/>
                  <a:pt x="18" y="40"/>
                  <a:pt x="18" y="40"/>
                </a:cubicBezTo>
                <a:cubicBezTo>
                  <a:pt x="0" y="78"/>
                  <a:pt x="0" y="78"/>
                  <a:pt x="0" y="78"/>
                </a:cubicBezTo>
                <a:cubicBezTo>
                  <a:pt x="126" y="82"/>
                  <a:pt x="236" y="149"/>
                  <a:pt x="300" y="249"/>
                </a:cubicBezTo>
                <a:cubicBezTo>
                  <a:pt x="343" y="245"/>
                  <a:pt x="343" y="245"/>
                  <a:pt x="343" y="245"/>
                </a:cubicBezTo>
                <a:lnTo>
                  <a:pt x="368" y="211"/>
                </a:lnTo>
                <a:close/>
              </a:path>
            </a:pathLst>
          </a:custGeom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23" tIns="45711" rIns="91423" bIns="45711" numCol="1" rtlCol="0" anchor="ctr" anchorCtr="0" compatLnSpc="1"/>
          <a:lstStyle/>
          <a:p>
            <a:pPr algn="ctr" defTabSz="685165">
              <a:defRPr/>
            </a:pPr>
            <a:endParaRPr lang="de-DE" altLang="zh-CN" sz="1100" kern="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15" name="_color1"/>
          <p:cNvSpPr/>
          <p:nvPr/>
        </p:nvSpPr>
        <p:spPr bwMode="gray">
          <a:xfrm>
            <a:off x="4544276" y="3111810"/>
            <a:ext cx="954955" cy="644107"/>
          </a:xfrm>
          <a:custGeom>
            <a:avLst/>
            <a:gdLst/>
            <a:ahLst/>
            <a:cxnLst>
              <a:cxn ang="0">
                <a:pos x="369" y="171"/>
              </a:cxn>
              <a:cxn ang="0">
                <a:pos x="68" y="0"/>
              </a:cxn>
              <a:cxn ang="0">
                <a:pos x="26" y="4"/>
              </a:cxn>
              <a:cxn ang="0">
                <a:pos x="0" y="39"/>
              </a:cxn>
              <a:cxn ang="0">
                <a:pos x="368" y="249"/>
              </a:cxn>
              <a:cxn ang="0">
                <a:pos x="351" y="211"/>
              </a:cxn>
              <a:cxn ang="0">
                <a:pos x="369" y="171"/>
              </a:cxn>
            </a:cxnLst>
            <a:rect l="0" t="0" r="r" b="b"/>
            <a:pathLst>
              <a:path w="369" h="249">
                <a:moveTo>
                  <a:pt x="369" y="171"/>
                </a:moveTo>
                <a:cubicBezTo>
                  <a:pt x="242" y="167"/>
                  <a:pt x="132" y="100"/>
                  <a:pt x="68" y="0"/>
                </a:cubicBezTo>
                <a:cubicBezTo>
                  <a:pt x="26" y="4"/>
                  <a:pt x="26" y="4"/>
                  <a:pt x="26" y="4"/>
                </a:cubicBezTo>
                <a:cubicBezTo>
                  <a:pt x="0" y="39"/>
                  <a:pt x="0" y="39"/>
                  <a:pt x="0" y="39"/>
                </a:cubicBezTo>
                <a:cubicBezTo>
                  <a:pt x="78" y="162"/>
                  <a:pt x="213" y="245"/>
                  <a:pt x="368" y="249"/>
                </a:cubicBezTo>
                <a:cubicBezTo>
                  <a:pt x="351" y="211"/>
                  <a:pt x="351" y="211"/>
                  <a:pt x="351" y="211"/>
                </a:cubicBezTo>
                <a:lnTo>
                  <a:pt x="369" y="171"/>
                </a:lnTo>
                <a:close/>
              </a:path>
            </a:pathLst>
          </a:custGeom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23" tIns="45711" rIns="91423" bIns="45711" numCol="1" rtlCol="0" anchor="ctr" anchorCtr="0" compatLnSpc="1"/>
          <a:lstStyle/>
          <a:p>
            <a:pPr algn="ctr" defTabSz="685165">
              <a:defRPr/>
            </a:pPr>
            <a:endParaRPr lang="de-DE" altLang="zh-CN" sz="1100" kern="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16" name="_color1"/>
          <p:cNvSpPr/>
          <p:nvPr/>
        </p:nvSpPr>
        <p:spPr bwMode="gray">
          <a:xfrm>
            <a:off x="5542791" y="3104145"/>
            <a:ext cx="993285" cy="651776"/>
          </a:xfrm>
          <a:custGeom>
            <a:avLst/>
            <a:gdLst/>
            <a:ahLst/>
            <a:cxnLst>
              <a:cxn ang="0">
                <a:pos x="316" y="0"/>
              </a:cxn>
              <a:cxn ang="0">
                <a:pos x="18" y="174"/>
              </a:cxn>
              <a:cxn ang="0">
                <a:pos x="0" y="214"/>
              </a:cxn>
              <a:cxn ang="0">
                <a:pos x="18" y="252"/>
              </a:cxn>
              <a:cxn ang="0">
                <a:pos x="384" y="39"/>
              </a:cxn>
              <a:cxn ang="0">
                <a:pos x="342" y="36"/>
              </a:cxn>
              <a:cxn ang="0">
                <a:pos x="316" y="0"/>
              </a:cxn>
            </a:cxnLst>
            <a:rect l="0" t="0" r="r" b="b"/>
            <a:pathLst>
              <a:path w="384" h="252">
                <a:moveTo>
                  <a:pt x="316" y="0"/>
                </a:moveTo>
                <a:cubicBezTo>
                  <a:pt x="254" y="101"/>
                  <a:pt x="144" y="169"/>
                  <a:pt x="18" y="174"/>
                </a:cubicBezTo>
                <a:cubicBezTo>
                  <a:pt x="0" y="214"/>
                  <a:pt x="0" y="214"/>
                  <a:pt x="0" y="214"/>
                </a:cubicBezTo>
                <a:cubicBezTo>
                  <a:pt x="18" y="252"/>
                  <a:pt x="18" y="252"/>
                  <a:pt x="18" y="252"/>
                </a:cubicBezTo>
                <a:cubicBezTo>
                  <a:pt x="173" y="247"/>
                  <a:pt x="307" y="163"/>
                  <a:pt x="384" y="39"/>
                </a:cubicBezTo>
                <a:cubicBezTo>
                  <a:pt x="342" y="36"/>
                  <a:pt x="342" y="36"/>
                  <a:pt x="342" y="36"/>
                </a:cubicBezTo>
                <a:lnTo>
                  <a:pt x="316" y="0"/>
                </a:lnTo>
                <a:close/>
              </a:path>
            </a:pathLst>
          </a:custGeom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23" tIns="45711" rIns="91423" bIns="45711" numCol="1" rtlCol="0" anchor="ctr" anchorCtr="0" compatLnSpc="1"/>
          <a:lstStyle/>
          <a:p>
            <a:pPr algn="ctr" defTabSz="685165">
              <a:defRPr/>
            </a:pPr>
            <a:endParaRPr lang="de-DE" altLang="zh-CN" sz="1100" kern="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17" name="_color1"/>
          <p:cNvSpPr/>
          <p:nvPr/>
        </p:nvSpPr>
        <p:spPr bwMode="gray">
          <a:xfrm>
            <a:off x="6406775" y="2027679"/>
            <a:ext cx="315398" cy="1096518"/>
          </a:xfrm>
          <a:custGeom>
            <a:avLst/>
            <a:gdLst/>
            <a:ahLst/>
            <a:cxnLst>
              <a:cxn ang="0">
                <a:pos x="69" y="424"/>
              </a:cxn>
              <a:cxn ang="0">
                <a:pos x="122" y="212"/>
              </a:cxn>
              <a:cxn ang="0">
                <a:pos x="68" y="0"/>
              </a:cxn>
              <a:cxn ang="0">
                <a:pos x="43" y="34"/>
              </a:cxn>
              <a:cxn ang="0">
                <a:pos x="0" y="38"/>
              </a:cxn>
              <a:cxn ang="0">
                <a:pos x="44" y="212"/>
              </a:cxn>
              <a:cxn ang="0">
                <a:pos x="2" y="384"/>
              </a:cxn>
              <a:cxn ang="0">
                <a:pos x="27" y="420"/>
              </a:cxn>
              <a:cxn ang="0">
                <a:pos x="69" y="424"/>
              </a:cxn>
            </a:cxnLst>
            <a:rect l="0" t="0" r="r" b="b"/>
            <a:pathLst>
              <a:path w="122" h="424">
                <a:moveTo>
                  <a:pt x="69" y="424"/>
                </a:moveTo>
                <a:cubicBezTo>
                  <a:pt x="103" y="361"/>
                  <a:pt x="122" y="289"/>
                  <a:pt x="122" y="212"/>
                </a:cubicBezTo>
                <a:cubicBezTo>
                  <a:pt x="122" y="135"/>
                  <a:pt x="102" y="63"/>
                  <a:pt x="68" y="0"/>
                </a:cubicBezTo>
                <a:cubicBezTo>
                  <a:pt x="43" y="34"/>
                  <a:pt x="43" y="34"/>
                  <a:pt x="43" y="34"/>
                </a:cubicBezTo>
                <a:cubicBezTo>
                  <a:pt x="0" y="38"/>
                  <a:pt x="0" y="38"/>
                  <a:pt x="0" y="38"/>
                </a:cubicBezTo>
                <a:cubicBezTo>
                  <a:pt x="28" y="90"/>
                  <a:pt x="44" y="149"/>
                  <a:pt x="44" y="212"/>
                </a:cubicBezTo>
                <a:cubicBezTo>
                  <a:pt x="44" y="274"/>
                  <a:pt x="29" y="333"/>
                  <a:pt x="2" y="384"/>
                </a:cubicBezTo>
                <a:cubicBezTo>
                  <a:pt x="27" y="420"/>
                  <a:pt x="27" y="420"/>
                  <a:pt x="27" y="420"/>
                </a:cubicBezTo>
                <a:lnTo>
                  <a:pt x="69" y="424"/>
                </a:lnTo>
                <a:close/>
              </a:path>
            </a:pathLst>
          </a:custGeom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23" tIns="45711" rIns="91423" bIns="45711" numCol="1" rtlCol="0" anchor="ctr" anchorCtr="0" compatLnSpc="1"/>
          <a:lstStyle/>
          <a:p>
            <a:pPr algn="ctr" defTabSz="685165">
              <a:defRPr/>
            </a:pPr>
            <a:endParaRPr lang="de-DE" altLang="zh-CN" sz="1100" kern="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18" name="_color1"/>
          <p:cNvSpPr/>
          <p:nvPr/>
        </p:nvSpPr>
        <p:spPr bwMode="gray">
          <a:xfrm>
            <a:off x="4234006" y="2032625"/>
            <a:ext cx="423816" cy="1097612"/>
          </a:xfrm>
          <a:custGeom>
            <a:avLst/>
            <a:gdLst/>
            <a:ahLst/>
            <a:cxnLst>
              <a:cxn ang="0">
                <a:pos x="164" y="385"/>
              </a:cxn>
              <a:cxn ang="0">
                <a:pos x="120" y="210"/>
              </a:cxn>
              <a:cxn ang="0">
                <a:pos x="81" y="28"/>
              </a:cxn>
              <a:cxn ang="0">
                <a:pos x="67" y="0"/>
              </a:cxn>
              <a:cxn ang="0">
                <a:pos x="26" y="3"/>
              </a:cxn>
              <a:cxn ang="0">
                <a:pos x="0" y="40"/>
              </a:cxn>
              <a:cxn ang="0">
                <a:pos x="42" y="210"/>
              </a:cxn>
              <a:cxn ang="0">
                <a:pos x="81" y="393"/>
              </a:cxn>
              <a:cxn ang="0">
                <a:pos x="96" y="424"/>
              </a:cxn>
              <a:cxn ang="0">
                <a:pos x="122" y="389"/>
              </a:cxn>
              <a:cxn ang="0">
                <a:pos x="164" y="385"/>
              </a:cxn>
            </a:cxnLst>
            <a:rect l="0" t="0" r="r" b="b"/>
            <a:pathLst>
              <a:path w="164" h="424">
                <a:moveTo>
                  <a:pt x="164" y="385"/>
                </a:moveTo>
                <a:cubicBezTo>
                  <a:pt x="136" y="333"/>
                  <a:pt x="120" y="274"/>
                  <a:pt x="120" y="210"/>
                </a:cubicBezTo>
                <a:cubicBezTo>
                  <a:pt x="120" y="145"/>
                  <a:pt x="106" y="83"/>
                  <a:pt x="81" y="28"/>
                </a:cubicBezTo>
                <a:cubicBezTo>
                  <a:pt x="77" y="18"/>
                  <a:pt x="72" y="9"/>
                  <a:pt x="67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0" y="40"/>
                  <a:pt x="0" y="40"/>
                  <a:pt x="0" y="40"/>
                </a:cubicBezTo>
                <a:cubicBezTo>
                  <a:pt x="27" y="91"/>
                  <a:pt x="42" y="149"/>
                  <a:pt x="42" y="210"/>
                </a:cubicBezTo>
                <a:cubicBezTo>
                  <a:pt x="42" y="275"/>
                  <a:pt x="56" y="337"/>
                  <a:pt x="81" y="393"/>
                </a:cubicBezTo>
                <a:cubicBezTo>
                  <a:pt x="86" y="404"/>
                  <a:pt x="91" y="414"/>
                  <a:pt x="96" y="424"/>
                </a:cubicBezTo>
                <a:cubicBezTo>
                  <a:pt x="122" y="389"/>
                  <a:pt x="122" y="389"/>
                  <a:pt x="122" y="389"/>
                </a:cubicBezTo>
                <a:lnTo>
                  <a:pt x="164" y="385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23" tIns="45711" rIns="91423" bIns="45711" numCol="1" rtlCol="0" anchor="ctr" anchorCtr="0" compatLnSpc="1"/>
          <a:lstStyle/>
          <a:p>
            <a:pPr algn="ctr" defTabSz="685165">
              <a:defRPr/>
            </a:pPr>
            <a:endParaRPr lang="de-DE" altLang="zh-CN" sz="1100" kern="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20" name="TextBox 64"/>
          <p:cNvSpPr txBox="1"/>
          <p:nvPr/>
        </p:nvSpPr>
        <p:spPr>
          <a:xfrm>
            <a:off x="2199750" y="2336490"/>
            <a:ext cx="1977662" cy="400091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 defTabSz="685165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老生登陆</a:t>
            </a:r>
          </a:p>
        </p:txBody>
      </p:sp>
      <p:sp>
        <p:nvSpPr>
          <p:cNvPr id="21" name="TextBox 65"/>
          <p:cNvSpPr txBox="1"/>
          <p:nvPr/>
        </p:nvSpPr>
        <p:spPr>
          <a:xfrm>
            <a:off x="4516810" y="2292178"/>
            <a:ext cx="1978812" cy="400091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 defTabSz="685165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登陆常见问题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 Box 40"/>
          <p:cNvSpPr txBox="1">
            <a:spLocks noChangeArrowheads="1"/>
          </p:cNvSpPr>
          <p:nvPr/>
        </p:nvSpPr>
        <p:spPr bwMode="gray">
          <a:xfrm>
            <a:off x="688564" y="3974867"/>
            <a:ext cx="3307372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3" tIns="45711" rIns="91423" bIns="45711">
            <a:spAutoFit/>
          </a:bodyPr>
          <a:lstStyle/>
          <a:p>
            <a:r>
              <a:rPr lang="zh-CN" altLang="zh-CN" sz="1200" dirty="0">
                <a:latin typeface="微软雅黑" pitchFamily="34" charset="-122"/>
                <a:ea typeface="微软雅黑" pitchFamily="34" charset="-122"/>
              </a:rPr>
              <a:t>打开知到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zh-CN" sz="1200" dirty="0">
                <a:latin typeface="微软雅黑" pitchFamily="34" charset="-122"/>
                <a:ea typeface="微软雅黑" pitchFamily="34" charset="-122"/>
              </a:rPr>
              <a:t>，在【</a:t>
            </a:r>
            <a:r>
              <a:rPr lang="zh-CN" altLang="zh-CN" sz="1200" b="1" dirty="0">
                <a:latin typeface="微软雅黑" pitchFamily="34" charset="-122"/>
                <a:ea typeface="微软雅黑" pitchFamily="34" charset="-122"/>
              </a:rPr>
              <a:t>我的</a:t>
            </a:r>
            <a:r>
              <a:rPr lang="zh-CN" altLang="zh-CN" sz="1200" dirty="0">
                <a:latin typeface="微软雅黑" pitchFamily="34" charset="-122"/>
                <a:ea typeface="微软雅黑" pitchFamily="34" charset="-122"/>
              </a:rPr>
              <a:t>】模块点击【立即登录】，选择</a:t>
            </a:r>
            <a:r>
              <a:rPr lang="zh-CN" altLang="zh-CN" sz="1200" b="1" dirty="0">
                <a:latin typeface="微软雅黑" pitchFamily="34" charset="-122"/>
                <a:ea typeface="微软雅黑" pitchFamily="34" charset="-122"/>
              </a:rPr>
              <a:t>手机号</a:t>
            </a:r>
            <a:r>
              <a:rPr lang="zh-CN" altLang="zh-CN" sz="1200" dirty="0">
                <a:latin typeface="微软雅黑" pitchFamily="34" charset="-122"/>
                <a:ea typeface="微软雅黑" pitchFamily="34" charset="-122"/>
              </a:rPr>
              <a:t>或</a:t>
            </a:r>
            <a:r>
              <a:rPr lang="zh-CN" altLang="zh-CN" sz="1200" b="1" dirty="0">
                <a:latin typeface="微软雅黑" pitchFamily="34" charset="-122"/>
                <a:ea typeface="微软雅黑" pitchFamily="34" charset="-122"/>
              </a:rPr>
              <a:t>学号</a:t>
            </a:r>
            <a:r>
              <a:rPr lang="zh-CN" altLang="zh-CN" sz="1200" dirty="0">
                <a:latin typeface="微软雅黑" pitchFamily="34" charset="-122"/>
                <a:ea typeface="微软雅黑" pitchFamily="34" charset="-122"/>
              </a:rPr>
              <a:t>完成登录。</a:t>
            </a:r>
            <a:endParaRPr lang="zh-CN" altLang="zh-CN" sz="12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1200" dirty="0">
                <a:latin typeface="微软雅黑" pitchFamily="34" charset="-122"/>
                <a:ea typeface="微软雅黑" pitchFamily="34" charset="-122"/>
              </a:rPr>
              <a:t>若学校已经导入选课名单，则会显示所导入课程的选课列表，学生点击【</a:t>
            </a:r>
            <a:r>
              <a:rPr lang="zh-CN" altLang="zh-CN" sz="1200" b="1" dirty="0">
                <a:latin typeface="微软雅黑" pitchFamily="34" charset="-122"/>
                <a:ea typeface="微软雅黑" pitchFamily="34" charset="-122"/>
              </a:rPr>
              <a:t>确认</a:t>
            </a:r>
            <a:r>
              <a:rPr lang="zh-CN" altLang="zh-CN" sz="1200" dirty="0">
                <a:latin typeface="微软雅黑" pitchFamily="34" charset="-122"/>
                <a:ea typeface="微软雅黑" pitchFamily="34" charset="-122"/>
              </a:rPr>
              <a:t>】即完成了登录流程。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1200" dirty="0">
                <a:latin typeface="微软雅黑" pitchFamily="34" charset="-122"/>
                <a:ea typeface="微软雅黑" pitchFamily="34" charset="-122"/>
              </a:rPr>
              <a:t>若学校还未导入，请耐心等待。</a:t>
            </a:r>
            <a:endParaRPr sz="1200"/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gray">
          <a:xfrm>
            <a:off x="762584" y="3611134"/>
            <a:ext cx="2268175" cy="3255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defTabSz="685165">
              <a:lnSpc>
                <a:spcPct val="120000"/>
              </a:lnSpc>
              <a:defRPr/>
            </a:pPr>
            <a:r>
              <a:rPr lang="zh-CN" altLang="zh-CN" sz="1400" b="1" dirty="0">
                <a:latin typeface="微软雅黑" pitchFamily="34" charset="-122"/>
                <a:ea typeface="微软雅黑" pitchFamily="34" charset="-122"/>
              </a:rPr>
              <a:t>登录</a:t>
            </a:r>
            <a:endParaRPr lang="zh-CN" altLang="en-US" sz="1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gray">
          <a:xfrm>
            <a:off x="5436220" y="628303"/>
            <a:ext cx="2729619" cy="10045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3" tIns="45711" rIns="91423" bIns="45711">
            <a:spAutoFit/>
          </a:bodyPr>
          <a:lstStyle/>
          <a:p>
            <a:r>
              <a:rPr lang="zh-CN" altLang="zh-CN" sz="1200" dirty="0"/>
              <a:t>未登录状态下，在</a:t>
            </a:r>
            <a:r>
              <a:rPr lang="zh-CN" altLang="zh-CN" sz="1200" b="1" dirty="0"/>
              <a:t>【我的】</a:t>
            </a:r>
            <a:r>
              <a:rPr lang="zh-CN" altLang="zh-CN" sz="1200" dirty="0"/>
              <a:t>模块点击【立即登录】，在【登录】按钮下方有【</a:t>
            </a:r>
            <a:r>
              <a:rPr lang="zh-CN" altLang="zh-CN" sz="1200" b="1" dirty="0"/>
              <a:t>忘记密码</a:t>
            </a:r>
            <a:r>
              <a:rPr lang="zh-CN" altLang="zh-CN" sz="1200" dirty="0"/>
              <a:t>】，可通过绑定的手机号进行重置密码</a:t>
            </a:r>
            <a:r>
              <a:rPr lang="zh-CN" altLang="en-US" sz="1200" dirty="0"/>
              <a:t>，</a:t>
            </a:r>
            <a:r>
              <a:rPr lang="zh-CN" altLang="en-US" sz="1200" b="1" dirty="0">
                <a:latin typeface="宋体" charset="0"/>
                <a:ea typeface="宋体" charset="0"/>
              </a:rPr>
              <a:t>或者找人工在线客服重置密码</a:t>
            </a:r>
            <a:endParaRPr sz="1200"/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gray">
          <a:xfrm>
            <a:off x="5974784" y="1348036"/>
            <a:ext cx="2268175" cy="3255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 defTabSz="685165">
              <a:lnSpc>
                <a:spcPct val="120000"/>
              </a:lnSpc>
              <a:defRPr/>
            </a:pPr>
            <a:endParaRPr lang="zh-CN" altLang="en-US" sz="1400" b="1" kern="0" dirty="0">
              <a:latin typeface="微软雅黑" pitchFamily="34" charset="-122"/>
              <a:ea typeface="微软雅黑" pitchFamily="34" charset="-122"/>
            </a:endParaRPr>
          </a:p>
          <a:p>
            <a:pPr algn="r" defTabSz="685165">
              <a:lnSpc>
                <a:spcPct val="120000"/>
              </a:lnSpc>
              <a:defRPr/>
            </a:pPr>
            <a:endParaRPr lang="zh-CN" altLang="en-US" sz="1400" b="1" kern="0" dirty="0">
              <a:latin typeface="微软雅黑" pitchFamily="34" charset="-122"/>
              <a:ea typeface="微软雅黑" pitchFamily="34" charset="-122"/>
            </a:endParaRPr>
          </a:p>
          <a:p>
            <a:pPr algn="r" defTabSz="685165">
              <a:lnSpc>
                <a:spcPct val="120000"/>
              </a:lnSpc>
              <a:defRPr/>
            </a:pPr>
            <a:r>
              <a:rPr lang="zh-CN" altLang="en-US" sz="1400" b="1" kern="0" dirty="0">
                <a:latin typeface="微软雅黑" pitchFamily="34" charset="-122"/>
                <a:ea typeface="微软雅黑" pitchFamily="34" charset="-122"/>
              </a:rPr>
              <a:t>忘记密码</a:t>
            </a:r>
            <a:endParaRPr lang="en-US" altLang="zh-CN" sz="1400" b="1" kern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6346924" y="0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53120"/>
            <a:ext cx="2546965" cy="43913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49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449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849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C:\Users\Administrator\Desktop\9799efde2dd13e2cab8f5162a36d61e2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grpSp>
        <p:nvGrpSpPr>
          <p:cNvPr id="2" name="组合 81"/>
          <p:cNvGrpSpPr/>
          <p:nvPr/>
        </p:nvGrpSpPr>
        <p:grpSpPr>
          <a:xfrm>
            <a:off x="2489922" y="1995686"/>
            <a:ext cx="1073966" cy="107382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427984" y="2287070"/>
            <a:ext cx="979705" cy="5693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5" tIns="45708" rIns="91415" bIns="45708">
            <a:spAutoFit/>
          </a:bodyPr>
          <a:lstStyle/>
          <a:p>
            <a:pPr marL="0" lvl="1"/>
            <a:r>
              <a:rPr lang="zh-CN" altLang="en-US" sz="3100" dirty="0">
                <a:latin typeface="微软雅黑" pitchFamily="34" charset="-122"/>
                <a:ea typeface="微软雅黑" pitchFamily="34" charset="-122"/>
              </a:rPr>
              <a:t>学习</a:t>
            </a:r>
            <a:endParaRPr lang="en-US" altLang="zh-CN" sz="31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3882893" y="1598788"/>
            <a:ext cx="0" cy="1925044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550975" y="2269920"/>
            <a:ext cx="903131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3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346924" y="0"/>
            <a:ext cx="2784767" cy="54710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53120"/>
            <a:ext cx="2546965" cy="43913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4957"/>
      </a:accent1>
      <a:accent2>
        <a:srgbClr val="7F7F7F"/>
      </a:accent2>
      <a:accent3>
        <a:srgbClr val="FF4957"/>
      </a:accent3>
      <a:accent4>
        <a:srgbClr val="7F7F7F"/>
      </a:accent4>
      <a:accent5>
        <a:srgbClr val="FF4957"/>
      </a:accent5>
      <a:accent6>
        <a:srgbClr val="7F7F7F"/>
      </a:accent6>
      <a:hlink>
        <a:srgbClr val="000000"/>
      </a:hlink>
      <a:folHlink>
        <a:srgbClr val="FF49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2408</Words>
  <Application>Kingsoft Office WPP</Application>
  <PresentationFormat>全屏显示(16:9)</PresentationFormat>
  <Paragraphs>237</Paragraphs>
  <Slides>22</Slides>
  <Notes>22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11915</cp:lastModifiedBy>
  <cp:revision>388</cp:revision>
  <dcterms:created xsi:type="dcterms:W3CDTF">2014-11-09T01:07:00Z</dcterms:created>
  <dcterms:modified xsi:type="dcterms:W3CDTF">2021-02-22T03:20:43Z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2052-10.8.0.5472</vt:lpwstr>
  </property>
</Properties>
</file>